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0" r:id="rId34"/>
    <p:sldId id="288" r:id="rId35"/>
    <p:sldId id="291" r:id="rId36"/>
  </p:sldIdLst>
  <p:sldSz cx="18288000" cy="10287000"/>
  <p:notesSz cx="6858000" cy="9144000"/>
  <p:embeddedFontLst>
    <p:embeddedFont>
      <p:font typeface="Bogart Black" panose="020B0604020202020204" charset="0"/>
      <p:regular r:id="rId38"/>
    </p:embeddedFont>
    <p:embeddedFont>
      <p:font typeface="Calibri" panose="020F0502020204030204" pitchFamily="34" charset="0"/>
      <p:regular r:id="rId39"/>
      <p:bold r:id="rId40"/>
      <p:italic r:id="rId41"/>
      <p:boldItalic r:id="rId42"/>
    </p:embeddedFont>
    <p:embeddedFont>
      <p:font typeface="Cormorant Garamond Medium Bold" panose="020B0604020202020204" charset="0"/>
      <p:regular r:id="rId43"/>
    </p:embeddedFont>
    <p:embeddedFont>
      <p:font typeface="Lato" panose="020F0502020204030203" pitchFamily="34" charset="0"/>
      <p:regular r:id="rId44"/>
      <p:bold r:id="rId45"/>
      <p:italic r:id="rId46"/>
      <p:boldItalic r:id="rId47"/>
    </p:embeddedFont>
    <p:embeddedFont>
      <p:font typeface="Lato Bold" panose="020B0604020202020204" charset="0"/>
      <p:regular r:id="rId48"/>
    </p:embeddedFont>
    <p:embeddedFont>
      <p:font typeface="Lovelo" panose="020B0604020202020204" charset="0"/>
      <p:regular r:id="rId49"/>
    </p:embeddedFont>
    <p:embeddedFont>
      <p:font typeface="Open Sans Extra Bold" panose="020B0604020202020204" charset="0"/>
      <p:regular r:id="rId50"/>
    </p:embeddedFont>
    <p:embeddedFont>
      <p:font typeface="Palatino Linotype" panose="02040502050505030304" pitchFamily="18" charset="0"/>
      <p:regular r:id="rId51"/>
      <p:bold r:id="rId52"/>
      <p:italic r:id="rId53"/>
      <p:boldItalic r:id="rId54"/>
    </p:embeddedFont>
    <p:embeddedFont>
      <p:font typeface="Paytone One" panose="020B0604020202020204" charset="0"/>
      <p:regular r:id="rId55"/>
    </p:embeddedFont>
    <p:embeddedFont>
      <p:font typeface="Playfair Display Black" panose="00000A00000000000000" pitchFamily="2" charset="0"/>
      <p:regular r:id="rId56"/>
      <p:bold r:id="rId57"/>
      <p:boldItalic r:id="rId58"/>
    </p:embeddedFont>
    <p:embeddedFont>
      <p:font typeface="Poppins Medium" panose="00000600000000000000" pitchFamily="2" charset="0"/>
      <p:regular r:id="rId59"/>
      <p:italic r:id="rId60"/>
    </p:embeddedFont>
    <p:embeddedFont>
      <p:font typeface="Public Sans" panose="020B0604020202020204" charset="0"/>
      <p:regular r:id="rId61"/>
    </p:embeddedFont>
    <p:embeddedFont>
      <p:font typeface="Sansita Extra Bold" panose="020B0604020202020204" charset="0"/>
      <p:regular r:id="rId62"/>
    </p:embeddedFont>
    <p:embeddedFont>
      <p:font typeface="Sansita Extra Bold Bold" panose="020B0604020202020204" charset="0"/>
      <p:regular r:id="rId63"/>
    </p:embeddedFont>
    <p:embeddedFont>
      <p:font typeface="Sigmar One" panose="020B0604020202020204" charset="0"/>
      <p:regular r:id="rId64"/>
    </p:embeddedFont>
    <p:embeddedFont>
      <p:font typeface="TAN Meringue" charset="0"/>
      <p:regular r:id="rId65"/>
    </p:embeddedFont>
    <p:embeddedFont>
      <p:font typeface="TT Norms ExtraBold" panose="020B0604020202020204"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B00"/>
    <a:srgbClr val="2E5B55"/>
    <a:srgbClr val="3A6D3A"/>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622" autoAdjust="0"/>
  </p:normalViewPr>
  <p:slideViewPr>
    <p:cSldViewPr>
      <p:cViewPr varScale="1">
        <p:scale>
          <a:sx n="72" d="100"/>
          <a:sy n="72" d="100"/>
        </p:scale>
        <p:origin x="60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font" Target="fonts/font13.fntdata"/><Relationship Id="rId5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14AE0-E033-442D-8394-F3F27C77FCC8}" type="datetimeFigureOut">
              <a:rPr lang="en-US" smtClean="0"/>
              <a:t>10/31/2022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A09CA-254A-4B24-A1B5-EF6160CD5993}" type="slidenum">
              <a:rPr lang="en-US" smtClean="0"/>
              <a:t>‹#›</a:t>
            </a:fld>
            <a:endParaRPr lang="en-US"/>
          </a:p>
        </p:txBody>
      </p:sp>
    </p:spTree>
    <p:extLst>
      <p:ext uri="{BB962C8B-B14F-4D97-AF65-F5344CB8AC3E}">
        <p14:creationId xmlns:p14="http://schemas.microsoft.com/office/powerpoint/2010/main" val="61056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A09CA-254A-4B24-A1B5-EF6160CD5993}" type="slidenum">
              <a:rPr lang="en-US" smtClean="0"/>
              <a:t>14</a:t>
            </a:fld>
            <a:endParaRPr lang="en-US"/>
          </a:p>
        </p:txBody>
      </p:sp>
    </p:spTree>
    <p:extLst>
      <p:ext uri="{BB962C8B-B14F-4D97-AF65-F5344CB8AC3E}">
        <p14:creationId xmlns:p14="http://schemas.microsoft.com/office/powerpoint/2010/main" val="3775580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6.png"/><Relationship Id="rId7" Type="http://schemas.openxmlformats.org/officeDocument/2006/relationships/image" Target="../media/image9.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8.svg"/><Relationship Id="rId10" Type="http://schemas.openxmlformats.org/officeDocument/2006/relationships/image" Target="../media/image12.png"/><Relationship Id="rId4" Type="http://schemas.openxmlformats.org/officeDocument/2006/relationships/image" Target="../media/image37.png"/><Relationship Id="rId9"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sv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png"/><Relationship Id="rId9" Type="http://schemas.openxmlformats.org/officeDocument/2006/relationships/image" Target="../media/image51.jpg"/></Relationships>
</file>

<file path=ppt/slides/_rels/slide1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2.sv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56.jp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42.sv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42.sv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42.sv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42.sv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965236" y="776686"/>
            <a:ext cx="706084" cy="18636556"/>
            <a:chOff x="0" y="0"/>
            <a:chExt cx="247589" cy="6534922"/>
          </a:xfrm>
        </p:grpSpPr>
        <p:sp>
          <p:nvSpPr>
            <p:cNvPr id="3" name="Freeform 3"/>
            <p:cNvSpPr/>
            <p:nvPr/>
          </p:nvSpPr>
          <p:spPr>
            <a:xfrm>
              <a:off x="0" y="0"/>
              <a:ext cx="247589" cy="6534921"/>
            </a:xfrm>
            <a:custGeom>
              <a:avLst/>
              <a:gdLst/>
              <a:ahLst/>
              <a:cxnLst/>
              <a:rect l="l" t="t" r="r" b="b"/>
              <a:pathLst>
                <a:path w="247589" h="6534921">
                  <a:moveTo>
                    <a:pt x="247589" y="0"/>
                  </a:moveTo>
                  <a:lnTo>
                    <a:pt x="247589" y="6420622"/>
                  </a:lnTo>
                  <a:lnTo>
                    <a:pt x="123794" y="6534921"/>
                  </a:lnTo>
                  <a:lnTo>
                    <a:pt x="0" y="6420622"/>
                  </a:lnTo>
                  <a:lnTo>
                    <a:pt x="0" y="0"/>
                  </a:lnTo>
                  <a:lnTo>
                    <a:pt x="247589" y="0"/>
                  </a:lnTo>
                  <a:close/>
                </a:path>
              </a:pathLst>
            </a:custGeom>
            <a:solidFill>
              <a:srgbClr val="22524C"/>
            </a:solidFill>
          </p:spPr>
        </p:sp>
        <p:sp>
          <p:nvSpPr>
            <p:cNvPr id="4" name="TextBox 4"/>
            <p:cNvSpPr txBox="1"/>
            <p:nvPr/>
          </p:nvSpPr>
          <p:spPr>
            <a:xfrm>
              <a:off x="0" y="-57150"/>
              <a:ext cx="635000" cy="755650"/>
            </a:xfrm>
            <a:prstGeom prst="rect">
              <a:avLst/>
            </a:prstGeom>
          </p:spPr>
          <p:txBody>
            <a:bodyPr lIns="50800" tIns="50800" rIns="50800" bIns="50800" rtlCol="0" anchor="ctr"/>
            <a:lstStyle/>
            <a:p>
              <a:pPr algn="ctr">
                <a:lnSpc>
                  <a:spcPts val="3235"/>
                </a:lnSpc>
              </a:pPr>
              <a:endParaRPr/>
            </a:p>
          </p:txBody>
        </p:sp>
      </p:grpSp>
      <p:pic>
        <p:nvPicPr>
          <p:cNvPr id="5" name="Picture 5"/>
          <p:cNvPicPr>
            <a:picLocks noChangeAspect="1"/>
          </p:cNvPicPr>
          <p:nvPr/>
        </p:nvPicPr>
        <p:blipFill>
          <a:blip r:embed="rId2"/>
          <a:srcRect t="1599" r="17233" b="1599"/>
          <a:stretch>
            <a:fillRect/>
          </a:stretch>
        </p:blipFill>
        <p:spPr>
          <a:xfrm>
            <a:off x="9144000" y="0"/>
            <a:ext cx="13201650" cy="10287000"/>
          </a:xfrm>
          <a:prstGeom prst="rect">
            <a:avLst/>
          </a:prstGeom>
        </p:spPr>
      </p:pic>
      <p:sp>
        <p:nvSpPr>
          <p:cNvPr id="6" name="TextBox 6"/>
          <p:cNvSpPr txBox="1"/>
          <p:nvPr/>
        </p:nvSpPr>
        <p:spPr>
          <a:xfrm>
            <a:off x="353855" y="3468677"/>
            <a:ext cx="9171145" cy="2248051"/>
          </a:xfrm>
          <a:prstGeom prst="rect">
            <a:avLst/>
          </a:prstGeom>
        </p:spPr>
        <p:txBody>
          <a:bodyPr wrap="square" lIns="0" tIns="0" rIns="0" bIns="0" rtlCol="0" anchor="t">
            <a:spAutoFit/>
          </a:bodyPr>
          <a:lstStyle/>
          <a:p>
            <a:pPr>
              <a:lnSpc>
                <a:spcPts val="8804"/>
              </a:lnSpc>
            </a:pPr>
            <a:r>
              <a:rPr lang="en-US" sz="7100">
                <a:solidFill>
                  <a:srgbClr val="B86731"/>
                </a:solidFill>
                <a:latin typeface="Sansita Extra Bold Bold"/>
              </a:rPr>
              <a:t> </a:t>
            </a:r>
            <a:r>
              <a:rPr lang="en-US" sz="7100">
                <a:solidFill>
                  <a:srgbClr val="000000"/>
                </a:solidFill>
                <a:latin typeface="Sansita Extra Bold"/>
              </a:rPr>
              <a:t>   </a:t>
            </a:r>
            <a:r>
              <a:rPr lang="en-US" sz="7100">
                <a:solidFill>
                  <a:srgbClr val="000000"/>
                </a:solidFill>
                <a:latin typeface="Playfair Display Black" panose="00000A00000000000000" pitchFamily="2" charset="-93"/>
              </a:rPr>
              <a:t>Thiết Kế Hệ Thống</a:t>
            </a:r>
          </a:p>
          <a:p>
            <a:pPr>
              <a:lnSpc>
                <a:spcPts val="8804"/>
              </a:lnSpc>
            </a:pPr>
            <a:r>
              <a:rPr lang="en-US" sz="7100">
                <a:solidFill>
                  <a:srgbClr val="000000"/>
                </a:solidFill>
                <a:latin typeface="TAN Meringue"/>
              </a:rPr>
              <a:t> Nhà Thông Minh</a:t>
            </a:r>
          </a:p>
        </p:txBody>
      </p:sp>
      <p:sp>
        <p:nvSpPr>
          <p:cNvPr id="8" name="TextBox 7">
            <a:extLst>
              <a:ext uri="{FF2B5EF4-FFF2-40B4-BE49-F238E27FC236}">
                <a16:creationId xmlns:a16="http://schemas.microsoft.com/office/drawing/2014/main" id="{D9785CE8-3A25-466B-875A-8508DB4076F7}"/>
              </a:ext>
            </a:extLst>
          </p:cNvPr>
          <p:cNvSpPr txBox="1"/>
          <p:nvPr/>
        </p:nvSpPr>
        <p:spPr>
          <a:xfrm>
            <a:off x="2819400" y="5753100"/>
            <a:ext cx="11253018" cy="968278"/>
          </a:xfrm>
          <a:prstGeom prst="rect">
            <a:avLst/>
          </a:prstGeom>
          <a:noFill/>
        </p:spPr>
        <p:txBody>
          <a:bodyPr wrap="square">
            <a:spAutoFit/>
          </a:bodyPr>
          <a:lstStyle/>
          <a:p>
            <a:pPr algn="just">
              <a:lnSpc>
                <a:spcPts val="7279"/>
              </a:lnSpc>
            </a:pPr>
            <a:r>
              <a:rPr lang="en-US" sz="6000">
                <a:solidFill>
                  <a:srgbClr val="D13B00"/>
                </a:solidFill>
                <a:latin typeface="Playfair Display Black"/>
              </a:rPr>
              <a:t>NHÓM: 25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p:cNvGrpSpPr/>
        <p:nvPr/>
      </p:nvGrpSpPr>
      <p:grpSpPr>
        <a:xfrm>
          <a:off x="0" y="0"/>
          <a:ext cx="0" cy="0"/>
          <a:chOff x="0" y="0"/>
          <a:chExt cx="0" cy="0"/>
        </a:xfrm>
      </p:grpSpPr>
      <p:sp>
        <p:nvSpPr>
          <p:cNvPr id="2" name="AutoShape 2"/>
          <p:cNvSpPr/>
          <p:nvPr/>
        </p:nvSpPr>
        <p:spPr>
          <a:xfrm>
            <a:off x="-10208" y="9258300"/>
            <a:ext cx="18298208" cy="0"/>
          </a:xfrm>
          <a:prstGeom prst="line">
            <a:avLst/>
          </a:prstGeom>
          <a:ln w="9525" cap="rnd">
            <a:solidFill>
              <a:srgbClr val="22524C"/>
            </a:solidFill>
            <a:prstDash val="solid"/>
            <a:headEnd type="none" w="sm" len="sm"/>
            <a:tailEnd type="none" w="sm" len="sm"/>
          </a:ln>
        </p:spPr>
      </p:sp>
      <p:grpSp>
        <p:nvGrpSpPr>
          <p:cNvPr id="3" name="Group 3"/>
          <p:cNvGrpSpPr/>
          <p:nvPr/>
        </p:nvGrpSpPr>
        <p:grpSpPr>
          <a:xfrm>
            <a:off x="-768540" y="3600450"/>
            <a:ext cx="1797494" cy="5657850"/>
            <a:chOff x="0" y="0"/>
            <a:chExt cx="608041" cy="1913890"/>
          </a:xfrm>
        </p:grpSpPr>
        <p:sp>
          <p:nvSpPr>
            <p:cNvPr id="4" name="Freeform 4"/>
            <p:cNvSpPr/>
            <p:nvPr/>
          </p:nvSpPr>
          <p:spPr>
            <a:xfrm>
              <a:off x="0" y="0"/>
              <a:ext cx="608041" cy="1913890"/>
            </a:xfrm>
            <a:custGeom>
              <a:avLst/>
              <a:gdLst/>
              <a:ahLst/>
              <a:cxnLst/>
              <a:rect l="l" t="t" r="r" b="b"/>
              <a:pathLst>
                <a:path w="608041" h="1913890">
                  <a:moveTo>
                    <a:pt x="0" y="0"/>
                  </a:moveTo>
                  <a:lnTo>
                    <a:pt x="608041" y="0"/>
                  </a:lnTo>
                  <a:lnTo>
                    <a:pt x="608041" y="1913890"/>
                  </a:lnTo>
                  <a:lnTo>
                    <a:pt x="0" y="1913890"/>
                  </a:lnTo>
                  <a:close/>
                </a:path>
              </a:pathLst>
            </a:custGeom>
            <a:solidFill>
              <a:srgbClr val="22524C"/>
            </a:solidFill>
          </p:spPr>
        </p:sp>
      </p:grpSp>
      <p:pic>
        <p:nvPicPr>
          <p:cNvPr id="5" name="Picture 5"/>
          <p:cNvPicPr>
            <a:picLocks noChangeAspect="1"/>
          </p:cNvPicPr>
          <p:nvPr/>
        </p:nvPicPr>
        <p:blipFill>
          <a:blip r:embed="rId2"/>
          <a:srcRect/>
          <a:stretch>
            <a:fillRect/>
          </a:stretch>
        </p:blipFill>
        <p:spPr>
          <a:xfrm>
            <a:off x="1028700" y="0"/>
            <a:ext cx="5849380" cy="9249712"/>
          </a:xfrm>
          <a:prstGeom prst="rect">
            <a:avLst/>
          </a:prstGeom>
        </p:spPr>
      </p:pic>
      <p:pic>
        <p:nvPicPr>
          <p:cNvPr id="6" name="Picture 6"/>
          <p:cNvPicPr>
            <a:picLocks noChangeAspect="1"/>
          </p:cNvPicPr>
          <p:nvPr/>
        </p:nvPicPr>
        <p:blipFill>
          <a:blip r:embed="rId3"/>
          <a:srcRect/>
          <a:stretch>
            <a:fillRect/>
          </a:stretch>
        </p:blipFill>
        <p:spPr>
          <a:xfrm>
            <a:off x="7859845" y="5424198"/>
            <a:ext cx="9399455" cy="1414972"/>
          </a:xfrm>
          <a:prstGeom prst="rect">
            <a:avLst/>
          </a:prstGeom>
        </p:spPr>
      </p:pic>
      <p:sp>
        <p:nvSpPr>
          <p:cNvPr id="7" name="TextBox 7"/>
          <p:cNvSpPr txBox="1"/>
          <p:nvPr/>
        </p:nvSpPr>
        <p:spPr>
          <a:xfrm>
            <a:off x="7202134" y="2017423"/>
            <a:ext cx="5854811" cy="987425"/>
          </a:xfrm>
          <a:prstGeom prst="rect">
            <a:avLst/>
          </a:prstGeom>
        </p:spPr>
        <p:txBody>
          <a:bodyPr lIns="0" tIns="0" rIns="0" bIns="0" rtlCol="0" anchor="t">
            <a:spAutoFit/>
          </a:bodyPr>
          <a:lstStyle/>
          <a:p>
            <a:pPr>
              <a:lnSpc>
                <a:spcPts val="4000"/>
              </a:lnSpc>
              <a:spcBef>
                <a:spcPct val="0"/>
              </a:spcBef>
            </a:pPr>
            <a:r>
              <a:rPr lang="en-US" sz="2500" b="1" spc="25">
                <a:solidFill>
                  <a:srgbClr val="2E5B55"/>
                </a:solidFill>
                <a:latin typeface="Lato"/>
              </a:rPr>
              <a:t>Cisco-Linksys WRT300N Wireless-N Broadband Router</a:t>
            </a:r>
          </a:p>
        </p:txBody>
      </p:sp>
      <p:sp>
        <p:nvSpPr>
          <p:cNvPr id="8" name="TextBox 8"/>
          <p:cNvSpPr txBox="1"/>
          <p:nvPr/>
        </p:nvSpPr>
        <p:spPr>
          <a:xfrm>
            <a:off x="7859845" y="7029154"/>
            <a:ext cx="9399455" cy="987425"/>
          </a:xfrm>
          <a:prstGeom prst="rect">
            <a:avLst/>
          </a:prstGeom>
        </p:spPr>
        <p:txBody>
          <a:bodyPr lIns="0" tIns="0" rIns="0" bIns="0" rtlCol="0" anchor="t">
            <a:spAutoFit/>
          </a:bodyPr>
          <a:lstStyle/>
          <a:p>
            <a:pPr algn="ctr">
              <a:lnSpc>
                <a:spcPts val="4000"/>
              </a:lnSpc>
              <a:spcBef>
                <a:spcPct val="0"/>
              </a:spcBef>
            </a:pPr>
            <a:r>
              <a:rPr lang="en-US" sz="2500" b="1" spc="25">
                <a:solidFill>
                  <a:srgbClr val="2E5B55"/>
                </a:solidFill>
                <a:latin typeface="Lato"/>
              </a:rPr>
              <a:t>Cisco Catalyst 2960 24 port switch (WS-C2960-24TT-L) IOS 15 CCNA CCNP</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473559" y="501652"/>
            <a:ext cx="6167570" cy="5173050"/>
          </a:xfrm>
          <a:prstGeom prst="rect">
            <a:avLst/>
          </a:prstGeom>
        </p:spPr>
      </p:pic>
      <p:grpSp>
        <p:nvGrpSpPr>
          <p:cNvPr id="3" name="Group 3"/>
          <p:cNvGrpSpPr/>
          <p:nvPr/>
        </p:nvGrpSpPr>
        <p:grpSpPr>
          <a:xfrm rot="295234">
            <a:off x="6068754" y="5303692"/>
            <a:ext cx="5787565" cy="1503574"/>
            <a:chOff x="0" y="0"/>
            <a:chExt cx="7716753" cy="2004766"/>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35141"/>
              <a:ext cx="5258661" cy="1669625"/>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
            <a:stretch>
              <a:fillRect/>
            </a:stretch>
          </p:blipFill>
          <p:spPr>
            <a:xfrm rot="-170129">
              <a:off x="2937060" y="116292"/>
              <a:ext cx="4742154" cy="1635061"/>
            </a:xfrm>
            <a:prstGeom prst="rect">
              <a:avLst/>
            </a:prstGeom>
          </p:spPr>
        </p:pic>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6288497">
            <a:off x="5474766" y="4677746"/>
            <a:ext cx="1080337" cy="199391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465840" y="1391851"/>
            <a:ext cx="2350577" cy="2324934"/>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918951" y="1371482"/>
            <a:ext cx="2345302" cy="2345302"/>
          </a:xfrm>
          <a:prstGeom prst="rect">
            <a:avLst/>
          </a:prstGeom>
        </p:spPr>
      </p:pic>
      <p:sp>
        <p:nvSpPr>
          <p:cNvPr id="9" name="TextBox 9"/>
          <p:cNvSpPr txBox="1"/>
          <p:nvPr/>
        </p:nvSpPr>
        <p:spPr>
          <a:xfrm rot="34021">
            <a:off x="6076890" y="5537355"/>
            <a:ext cx="5559128" cy="1256754"/>
          </a:xfrm>
          <a:prstGeom prst="rect">
            <a:avLst/>
          </a:prstGeom>
        </p:spPr>
        <p:txBody>
          <a:bodyPr lIns="0" tIns="0" rIns="0" bIns="0" rtlCol="0" anchor="t">
            <a:spAutoFit/>
          </a:bodyPr>
          <a:lstStyle/>
          <a:p>
            <a:pPr algn="ctr">
              <a:lnSpc>
                <a:spcPts val="9800"/>
              </a:lnSpc>
              <a:spcBef>
                <a:spcPct val="0"/>
              </a:spcBef>
            </a:pPr>
            <a:r>
              <a:rPr lang="en-US" sz="7000">
                <a:solidFill>
                  <a:srgbClr val="F5FFEF"/>
                </a:solidFill>
                <a:latin typeface="Bogart Black"/>
              </a:rPr>
              <a:t>Thiết Kế</a:t>
            </a:r>
          </a:p>
        </p:txBody>
      </p:sp>
      <p:sp>
        <p:nvSpPr>
          <p:cNvPr id="10" name="TextBox 10"/>
          <p:cNvSpPr txBox="1"/>
          <p:nvPr/>
        </p:nvSpPr>
        <p:spPr>
          <a:xfrm>
            <a:off x="4267200" y="6667500"/>
            <a:ext cx="9869566" cy="1866288"/>
          </a:xfrm>
          <a:prstGeom prst="rect">
            <a:avLst/>
          </a:prstGeom>
        </p:spPr>
        <p:txBody>
          <a:bodyPr lIns="0" tIns="0" rIns="0" bIns="0" rtlCol="0" anchor="t">
            <a:spAutoFit/>
          </a:bodyPr>
          <a:lstStyle/>
          <a:p>
            <a:pPr algn="ctr">
              <a:lnSpc>
                <a:spcPts val="15258"/>
              </a:lnSpc>
              <a:spcBef>
                <a:spcPct val="0"/>
              </a:spcBef>
            </a:pPr>
            <a:r>
              <a:rPr lang="en-US" sz="10899">
                <a:solidFill>
                  <a:srgbClr val="D13B00"/>
                </a:solidFill>
                <a:latin typeface="Open Sans Extra Bold"/>
              </a:rPr>
              <a:t>HỆ THỐNG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06963" y="-416670"/>
            <a:ext cx="14052447" cy="14052447"/>
          </a:xfrm>
          <a:prstGeom prst="rect">
            <a:avLst/>
          </a:prstGeom>
        </p:spPr>
      </p:pic>
      <p:grpSp>
        <p:nvGrpSpPr>
          <p:cNvPr id="3" name="Group 3"/>
          <p:cNvGrpSpPr/>
          <p:nvPr/>
        </p:nvGrpSpPr>
        <p:grpSpPr>
          <a:xfrm>
            <a:off x="1404813" y="5856297"/>
            <a:ext cx="2129864" cy="964522"/>
            <a:chOff x="0" y="0"/>
            <a:chExt cx="12826313" cy="5808472"/>
          </a:xfrm>
        </p:grpSpPr>
        <p:sp>
          <p:nvSpPr>
            <p:cNvPr id="4" name="Freeform 4"/>
            <p:cNvSpPr/>
            <p:nvPr/>
          </p:nvSpPr>
          <p:spPr>
            <a:xfrm>
              <a:off x="0" y="0"/>
              <a:ext cx="12826313" cy="5808472"/>
            </a:xfrm>
            <a:custGeom>
              <a:avLst/>
              <a:gdLst/>
              <a:ahLst/>
              <a:cxnLst/>
              <a:rect l="l" t="t" r="r" b="b"/>
              <a:pathLst>
                <a:path w="12826313" h="5808472">
                  <a:moveTo>
                    <a:pt x="9922077" y="5808472"/>
                  </a:moveTo>
                  <a:lnTo>
                    <a:pt x="9068002" y="4954397"/>
                  </a:lnTo>
                  <a:lnTo>
                    <a:pt x="10514278" y="3508121"/>
                  </a:lnTo>
                  <a:lnTo>
                    <a:pt x="0" y="3508121"/>
                  </a:lnTo>
                  <a:lnTo>
                    <a:pt x="0" y="2300224"/>
                  </a:lnTo>
                  <a:lnTo>
                    <a:pt x="10514151" y="2300224"/>
                  </a:lnTo>
                  <a:lnTo>
                    <a:pt x="9068002" y="854075"/>
                  </a:lnTo>
                  <a:lnTo>
                    <a:pt x="9922077" y="0"/>
                  </a:lnTo>
                  <a:lnTo>
                    <a:pt x="12826313" y="2904236"/>
                  </a:lnTo>
                  <a:lnTo>
                    <a:pt x="9922077" y="5808472"/>
                  </a:lnTo>
                  <a:close/>
                </a:path>
              </a:pathLst>
            </a:custGeom>
            <a:solidFill>
              <a:srgbClr val="D4E9DA"/>
            </a:solidFill>
          </p:spPr>
        </p:sp>
      </p:grpSp>
      <p:pic>
        <p:nvPicPr>
          <p:cNvPr id="5" name="Picture 5"/>
          <p:cNvPicPr>
            <a:picLocks noChangeAspect="1"/>
          </p:cNvPicPr>
          <p:nvPr/>
        </p:nvPicPr>
        <p:blipFill rotWithShape="1">
          <a:blip r:embed="rId4">
            <a:extLst>
              <a:ext uri="{28A0092B-C50C-407E-A947-70E740481C1C}">
                <a14:useLocalDpi xmlns:a14="http://schemas.microsoft.com/office/drawing/2010/main" val="0"/>
              </a:ext>
            </a:extLst>
          </a:blip>
          <a:srcRect t="1" b="7410"/>
          <a:stretch/>
        </p:blipFill>
        <p:spPr>
          <a:xfrm>
            <a:off x="5410200" y="0"/>
            <a:ext cx="12713029" cy="9791700"/>
          </a:xfrm>
          <a:prstGeom prst="rect">
            <a:avLst/>
          </a:prstGeom>
        </p:spPr>
      </p:pic>
      <p:sp>
        <p:nvSpPr>
          <p:cNvPr id="6" name="TextBox 6"/>
          <p:cNvSpPr txBox="1"/>
          <p:nvPr/>
        </p:nvSpPr>
        <p:spPr>
          <a:xfrm>
            <a:off x="164771" y="2346325"/>
            <a:ext cx="7989203" cy="2797175"/>
          </a:xfrm>
          <a:prstGeom prst="rect">
            <a:avLst/>
          </a:prstGeom>
        </p:spPr>
        <p:txBody>
          <a:bodyPr lIns="0" tIns="0" rIns="0" bIns="0" rtlCol="0" anchor="t">
            <a:spAutoFit/>
          </a:bodyPr>
          <a:lstStyle/>
          <a:p>
            <a:pPr>
              <a:lnSpc>
                <a:spcPts val="11200"/>
              </a:lnSpc>
            </a:pPr>
            <a:r>
              <a:rPr lang="en-US" sz="8000">
                <a:solidFill>
                  <a:srgbClr val="F5FFEF"/>
                </a:solidFill>
                <a:latin typeface="TT Norms ExtraBold"/>
              </a:rPr>
              <a:t>Toàn Bộ </a:t>
            </a:r>
          </a:p>
          <a:p>
            <a:pPr marL="0" lvl="0" indent="0" algn="l">
              <a:lnSpc>
                <a:spcPts val="11200"/>
              </a:lnSpc>
              <a:spcBef>
                <a:spcPct val="0"/>
              </a:spcBef>
            </a:pPr>
            <a:r>
              <a:rPr lang="en-US" sz="8000">
                <a:solidFill>
                  <a:srgbClr val="F5FFEF"/>
                </a:solidFill>
                <a:latin typeface="TT Norms ExtraBold"/>
              </a:rPr>
              <a:t>Hệ Thống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5084548" y="590041"/>
            <a:ext cx="8815802" cy="8067907"/>
          </a:xfrm>
          <a:prstGeom prst="rect">
            <a:avLst/>
          </a:prstGeom>
        </p:spPr>
      </p:pic>
      <p:sp>
        <p:nvSpPr>
          <p:cNvPr id="3" name="TextBox 3"/>
          <p:cNvSpPr txBox="1"/>
          <p:nvPr/>
        </p:nvSpPr>
        <p:spPr>
          <a:xfrm>
            <a:off x="8055255" y="8851900"/>
            <a:ext cx="6839398" cy="634213"/>
          </a:xfrm>
          <a:prstGeom prst="rect">
            <a:avLst/>
          </a:prstGeom>
        </p:spPr>
        <p:txBody>
          <a:bodyPr lIns="0" tIns="0" rIns="0" bIns="0" rtlCol="0" anchor="t">
            <a:spAutoFit/>
          </a:bodyPr>
          <a:lstStyle/>
          <a:p>
            <a:pPr marL="0" lvl="0" indent="0" algn="l">
              <a:lnSpc>
                <a:spcPts val="5600"/>
              </a:lnSpc>
              <a:spcBef>
                <a:spcPct val="0"/>
              </a:spcBef>
            </a:pPr>
            <a:r>
              <a:rPr lang="en-US" sz="3500">
                <a:solidFill>
                  <a:srgbClr val="2E5B55"/>
                </a:solidFill>
                <a:latin typeface="Lato Bold"/>
              </a:rPr>
              <a:t>Khu Vực Internet Bên Ngoài</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3297115"/>
            <a:ext cx="18288000" cy="69898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47979" y="319048"/>
            <a:ext cx="10801229" cy="2516686"/>
          </a:xfrm>
          <a:prstGeom prst="rect">
            <a:avLst/>
          </a:prstGeom>
        </p:spPr>
      </p:pic>
      <p:sp>
        <p:nvSpPr>
          <p:cNvPr id="4" name="TextBox 4"/>
          <p:cNvSpPr txBox="1"/>
          <p:nvPr/>
        </p:nvSpPr>
        <p:spPr>
          <a:xfrm>
            <a:off x="6042398" y="641393"/>
            <a:ext cx="7799540" cy="1718740"/>
          </a:xfrm>
          <a:prstGeom prst="rect">
            <a:avLst/>
          </a:prstGeom>
        </p:spPr>
        <p:txBody>
          <a:bodyPr lIns="0" tIns="0" rIns="0" bIns="0" rtlCol="0" anchor="t">
            <a:spAutoFit/>
          </a:bodyPr>
          <a:lstStyle/>
          <a:p>
            <a:pPr marL="0" lvl="0" indent="0" algn="l">
              <a:lnSpc>
                <a:spcPts val="13894"/>
              </a:lnSpc>
              <a:spcBef>
                <a:spcPct val="0"/>
              </a:spcBef>
            </a:pPr>
            <a:r>
              <a:rPr lang="en-US" sz="9924">
                <a:solidFill>
                  <a:srgbClr val="F9FFED"/>
                </a:solidFill>
                <a:latin typeface="TT Norms ExtraBold"/>
              </a:rPr>
              <a:t>Sơ Đồ Khối</a:t>
            </a:r>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709316" y="2228178"/>
            <a:ext cx="239278" cy="239278"/>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023929" y="2228178"/>
            <a:ext cx="239278" cy="239278"/>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339406" y="2228178"/>
            <a:ext cx="239278" cy="23927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52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18706" y="342808"/>
            <a:ext cx="9601384" cy="96013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8492" y="-999804"/>
            <a:ext cx="4294383"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5366916" y="7231994"/>
            <a:ext cx="4294383" cy="4114800"/>
          </a:xfrm>
          <a:prstGeom prst="rect">
            <a:avLst/>
          </a:prstGeom>
        </p:spPr>
      </p:pic>
      <p:pic>
        <p:nvPicPr>
          <p:cNvPr id="5" name="Picture 5"/>
          <p:cNvPicPr>
            <a:picLocks noChangeAspect="1"/>
          </p:cNvPicPr>
          <p:nvPr/>
        </p:nvPicPr>
        <p:blipFill>
          <a:blip r:embed="rId6"/>
          <a:srcRect/>
          <a:stretch>
            <a:fillRect/>
          </a:stretch>
        </p:blipFill>
        <p:spPr>
          <a:xfrm>
            <a:off x="8819764" y="896569"/>
            <a:ext cx="5830189" cy="8815758"/>
          </a:xfrm>
          <a:prstGeom prst="rect">
            <a:avLst/>
          </a:prstGeom>
        </p:spPr>
      </p:pic>
      <p:sp>
        <p:nvSpPr>
          <p:cNvPr id="6" name="TextBox 6"/>
          <p:cNvSpPr txBox="1"/>
          <p:nvPr/>
        </p:nvSpPr>
        <p:spPr>
          <a:xfrm>
            <a:off x="815966" y="3015594"/>
            <a:ext cx="6102740" cy="4216400"/>
          </a:xfrm>
          <a:prstGeom prst="rect">
            <a:avLst/>
          </a:prstGeom>
        </p:spPr>
        <p:txBody>
          <a:bodyPr lIns="0" tIns="0" rIns="0" bIns="0" rtlCol="0" anchor="t">
            <a:spAutoFit/>
          </a:bodyPr>
          <a:lstStyle/>
          <a:p>
            <a:pPr marL="0" lvl="0" indent="0" algn="l">
              <a:lnSpc>
                <a:spcPts val="11200"/>
              </a:lnSpc>
              <a:spcBef>
                <a:spcPct val="0"/>
              </a:spcBef>
            </a:pPr>
            <a:r>
              <a:rPr lang="en-US" sz="8000">
                <a:solidFill>
                  <a:srgbClr val="F5FFEF"/>
                </a:solidFill>
                <a:latin typeface="TT Norms ExtraBold"/>
              </a:rPr>
              <a:t>Lưu Đồ Giải Thuật Toàn Hệ Thống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82212">
            <a:off x="1263120" y="1872326"/>
            <a:ext cx="1151481" cy="115779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5676" flipH="1">
            <a:off x="15761711" y="1153246"/>
            <a:ext cx="884097" cy="888946"/>
          </a:xfrm>
          <a:prstGeom prst="rect">
            <a:avLst/>
          </a:prstGeom>
        </p:spPr>
      </p:pic>
      <p:pic>
        <p:nvPicPr>
          <p:cNvPr id="4" name="Picture 4"/>
          <p:cNvPicPr>
            <a:picLocks noChangeAspect="1"/>
          </p:cNvPicPr>
          <p:nvPr/>
        </p:nvPicPr>
        <p:blipFill>
          <a:blip r:embed="rId4"/>
          <a:srcRect/>
          <a:stretch>
            <a:fillRect/>
          </a:stretch>
        </p:blipFill>
        <p:spPr>
          <a:xfrm>
            <a:off x="12344902" y="3963402"/>
            <a:ext cx="4143307" cy="514249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Lst>
          </a:blip>
          <a:srcRect/>
          <a:stretch/>
        </p:blipFill>
        <p:spPr>
          <a:xfrm>
            <a:off x="355678" y="3963403"/>
            <a:ext cx="4154596" cy="5142498"/>
          </a:xfrm>
          <a:prstGeom prst="rect">
            <a:avLst/>
          </a:prstGeom>
        </p:spPr>
      </p:pic>
      <p:pic>
        <p:nvPicPr>
          <p:cNvPr id="6" name="Picture 6"/>
          <p:cNvPicPr>
            <a:picLocks noChangeAspect="1"/>
          </p:cNvPicPr>
          <p:nvPr/>
        </p:nvPicPr>
        <p:blipFill>
          <a:blip r:embed="rId6"/>
          <a:srcRect r="7714" b="1109"/>
          <a:stretch>
            <a:fillRect/>
          </a:stretch>
        </p:blipFill>
        <p:spPr>
          <a:xfrm>
            <a:off x="4452590" y="3963403"/>
            <a:ext cx="1826899" cy="1865898"/>
          </a:xfrm>
          <a:prstGeom prst="rect">
            <a:avLst/>
          </a:prstGeom>
        </p:spPr>
      </p:pic>
      <p:pic>
        <p:nvPicPr>
          <p:cNvPr id="7" name="Picture 7"/>
          <p:cNvPicPr>
            <a:picLocks noChangeAspect="1"/>
          </p:cNvPicPr>
          <p:nvPr/>
        </p:nvPicPr>
        <p:blipFill>
          <a:blip r:embed="rId7"/>
          <a:srcRect r="10357" b="99"/>
          <a:stretch>
            <a:fillRect/>
          </a:stretch>
        </p:blipFill>
        <p:spPr>
          <a:xfrm>
            <a:off x="10396279" y="3986593"/>
            <a:ext cx="1925431" cy="2240711"/>
          </a:xfrm>
          <a:prstGeom prst="rect">
            <a:avLst/>
          </a:prstGeom>
        </p:spPr>
      </p:pic>
      <p:sp>
        <p:nvSpPr>
          <p:cNvPr id="8" name="TextBox 8"/>
          <p:cNvSpPr txBox="1"/>
          <p:nvPr/>
        </p:nvSpPr>
        <p:spPr>
          <a:xfrm>
            <a:off x="1825608" y="1528453"/>
            <a:ext cx="15124519" cy="1397498"/>
          </a:xfrm>
          <a:prstGeom prst="rect">
            <a:avLst/>
          </a:prstGeom>
        </p:spPr>
        <p:txBody>
          <a:bodyPr wrap="square" lIns="0" tIns="0" rIns="0" bIns="0" rtlCol="0" anchor="t">
            <a:spAutoFit/>
          </a:bodyPr>
          <a:lstStyle/>
          <a:p>
            <a:pPr marL="0" lvl="0" indent="0" algn="l">
              <a:lnSpc>
                <a:spcPts val="11305"/>
              </a:lnSpc>
              <a:spcBef>
                <a:spcPct val="0"/>
              </a:spcBef>
            </a:pPr>
            <a:r>
              <a:rPr lang="en-US" sz="8075">
                <a:solidFill>
                  <a:srgbClr val="22524C"/>
                </a:solidFill>
                <a:latin typeface="TT Norms ExtraBold"/>
              </a:rPr>
              <a:t>Chức Năng Đóng Mở Cửa Rèm</a:t>
            </a:r>
          </a:p>
        </p:txBody>
      </p:sp>
      <p:pic>
        <p:nvPicPr>
          <p:cNvPr id="11" name="Picture 5">
            <a:extLst>
              <a:ext uri="{FF2B5EF4-FFF2-40B4-BE49-F238E27FC236}">
                <a16:creationId xmlns:a16="http://schemas.microsoft.com/office/drawing/2014/main" id="{D85E4A83-8025-84F1-32D3-1963545A33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285133" y="3963402"/>
            <a:ext cx="4154596" cy="5142498"/>
          </a:xfrm>
          <a:prstGeom prst="rect">
            <a:avLst/>
          </a:prstGeom>
        </p:spPr>
      </p:pic>
      <p:pic>
        <p:nvPicPr>
          <p:cNvPr id="12" name="Picture 6">
            <a:extLst>
              <a:ext uri="{FF2B5EF4-FFF2-40B4-BE49-F238E27FC236}">
                <a16:creationId xmlns:a16="http://schemas.microsoft.com/office/drawing/2014/main" id="{051AD9FC-E58E-33BE-CFA3-70C3A30BF293}"/>
              </a:ext>
            </a:extLst>
          </p:cNvPr>
          <p:cNvPicPr>
            <a:picLocks noChangeAspect="1"/>
          </p:cNvPicPr>
          <p:nvPr/>
        </p:nvPicPr>
        <p:blipFill>
          <a:blip r:embed="rId9">
            <a:extLst>
              <a:ext uri="{28A0092B-C50C-407E-A947-70E740481C1C}">
                <a14:useLocalDpi xmlns:a14="http://schemas.microsoft.com/office/drawing/2010/main" val="0"/>
              </a:ext>
            </a:extLst>
          </a:blip>
          <a:srcRect t="16267" b="16267"/>
          <a:stretch/>
        </p:blipFill>
        <p:spPr>
          <a:xfrm>
            <a:off x="16511401" y="3986594"/>
            <a:ext cx="1776600" cy="1865898"/>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52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08882" y="503756"/>
            <a:ext cx="9601384" cy="96013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1683" y="-987314"/>
            <a:ext cx="4294383"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5366916" y="7231994"/>
            <a:ext cx="429438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Lst>
          </a:blip>
          <a:srcRect/>
          <a:stretch/>
        </p:blipFill>
        <p:spPr>
          <a:xfrm>
            <a:off x="2667000" y="889008"/>
            <a:ext cx="8737006" cy="9216132"/>
          </a:xfrm>
          <a:prstGeom prst="rect">
            <a:avLst/>
          </a:prstGeom>
        </p:spPr>
      </p:pic>
      <p:sp>
        <p:nvSpPr>
          <p:cNvPr id="6" name="TextBox 6"/>
          <p:cNvSpPr txBox="1"/>
          <p:nvPr/>
        </p:nvSpPr>
        <p:spPr>
          <a:xfrm>
            <a:off x="12492402" y="3132456"/>
            <a:ext cx="6102740" cy="3952364"/>
          </a:xfrm>
          <a:prstGeom prst="rect">
            <a:avLst/>
          </a:prstGeom>
        </p:spPr>
        <p:txBody>
          <a:bodyPr lIns="0" tIns="0" rIns="0" bIns="0" rtlCol="0" anchor="t">
            <a:spAutoFit/>
          </a:bodyPr>
          <a:lstStyle/>
          <a:p>
            <a:pPr marL="0" lvl="0" indent="0" algn="l">
              <a:lnSpc>
                <a:spcPts val="10360"/>
              </a:lnSpc>
              <a:spcBef>
                <a:spcPct val="0"/>
              </a:spcBef>
            </a:pPr>
            <a:r>
              <a:rPr lang="en-US" sz="7400">
                <a:solidFill>
                  <a:srgbClr val="F5FFEF"/>
                </a:solidFill>
                <a:latin typeface="TT Norms ExtraBold"/>
              </a:rPr>
              <a:t>Lưu Đồ Giải Thuật Đóng Mở Cửa Rèm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82212">
            <a:off x="2677966" y="473443"/>
            <a:ext cx="1151481" cy="115779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5676" flipH="1">
            <a:off x="14462374" y="791813"/>
            <a:ext cx="884097" cy="888946"/>
          </a:xfrm>
          <a:prstGeom prst="rect">
            <a:avLst/>
          </a:prstGeom>
        </p:spPr>
      </p:pic>
      <p:pic>
        <p:nvPicPr>
          <p:cNvPr id="4" name="Picture 4"/>
          <p:cNvPicPr>
            <a:picLocks noChangeAspect="1"/>
          </p:cNvPicPr>
          <p:nvPr/>
        </p:nvPicPr>
        <p:blipFill>
          <a:blip r:embed="rId4"/>
          <a:srcRect l="8253" t="2373" r="4112" b="3581"/>
          <a:stretch>
            <a:fillRect/>
          </a:stretch>
        </p:blipFill>
        <p:spPr>
          <a:xfrm>
            <a:off x="4749678" y="3266622"/>
            <a:ext cx="3625545" cy="5040392"/>
          </a:xfrm>
          <a:prstGeom prst="rect">
            <a:avLst/>
          </a:prstGeom>
        </p:spPr>
      </p:pic>
      <p:pic>
        <p:nvPicPr>
          <p:cNvPr id="5" name="Picture 5"/>
          <p:cNvPicPr>
            <a:picLocks noChangeAspect="1"/>
          </p:cNvPicPr>
          <p:nvPr/>
        </p:nvPicPr>
        <p:blipFill>
          <a:blip r:embed="rId5"/>
          <a:srcRect/>
          <a:stretch>
            <a:fillRect/>
          </a:stretch>
        </p:blipFill>
        <p:spPr>
          <a:xfrm>
            <a:off x="9138653" y="3271366"/>
            <a:ext cx="2705667" cy="5084275"/>
          </a:xfrm>
          <a:prstGeom prst="rect">
            <a:avLst/>
          </a:prstGeom>
        </p:spPr>
      </p:pic>
      <p:pic>
        <p:nvPicPr>
          <p:cNvPr id="6" name="Picture 6"/>
          <p:cNvPicPr>
            <a:picLocks noChangeAspect="1"/>
          </p:cNvPicPr>
          <p:nvPr/>
        </p:nvPicPr>
        <p:blipFill>
          <a:blip r:embed="rId6"/>
          <a:srcRect/>
          <a:stretch>
            <a:fillRect/>
          </a:stretch>
        </p:blipFill>
        <p:spPr>
          <a:xfrm>
            <a:off x="1094267" y="3162112"/>
            <a:ext cx="3149647" cy="5249412"/>
          </a:xfrm>
          <a:prstGeom prst="rect">
            <a:avLst/>
          </a:prstGeom>
        </p:spPr>
      </p:pic>
      <p:sp>
        <p:nvSpPr>
          <p:cNvPr id="7" name="TextBox 7"/>
          <p:cNvSpPr txBox="1"/>
          <p:nvPr/>
        </p:nvSpPr>
        <p:spPr>
          <a:xfrm>
            <a:off x="4063867" y="374920"/>
            <a:ext cx="9993802" cy="2655568"/>
          </a:xfrm>
          <a:prstGeom prst="rect">
            <a:avLst/>
          </a:prstGeom>
        </p:spPr>
        <p:txBody>
          <a:bodyPr lIns="0" tIns="0" rIns="0" bIns="0" rtlCol="0" anchor="t">
            <a:spAutoFit/>
          </a:bodyPr>
          <a:lstStyle/>
          <a:p>
            <a:pPr marL="0" lvl="0" indent="0" algn="ctr">
              <a:lnSpc>
                <a:spcPts val="10605"/>
              </a:lnSpc>
              <a:spcBef>
                <a:spcPct val="0"/>
              </a:spcBef>
            </a:pPr>
            <a:r>
              <a:rPr lang="en-US" sz="7575">
                <a:solidFill>
                  <a:srgbClr val="22524C"/>
                </a:solidFill>
                <a:latin typeface="TT Norms ExtraBold"/>
              </a:rPr>
              <a:t>Chức Năng Trời Mưa Thì Đóng Cửa Sổ</a:t>
            </a:r>
          </a:p>
        </p:txBody>
      </p:sp>
      <p:sp>
        <p:nvSpPr>
          <p:cNvPr id="8" name="TextBox 8"/>
          <p:cNvSpPr txBox="1"/>
          <p:nvPr/>
        </p:nvSpPr>
        <p:spPr>
          <a:xfrm>
            <a:off x="1074389" y="8617226"/>
            <a:ext cx="3419213" cy="987425"/>
          </a:xfrm>
          <a:prstGeom prst="rect">
            <a:avLst/>
          </a:prstGeom>
        </p:spPr>
        <p:txBody>
          <a:bodyPr lIns="0" tIns="0" rIns="0" bIns="0" rtlCol="0" anchor="t">
            <a:spAutoFit/>
          </a:bodyPr>
          <a:lstStyle/>
          <a:p>
            <a:pPr>
              <a:lnSpc>
                <a:spcPts val="4000"/>
              </a:lnSpc>
              <a:spcBef>
                <a:spcPct val="0"/>
              </a:spcBef>
            </a:pPr>
            <a:r>
              <a:rPr lang="en-US" sz="2500" spc="25">
                <a:solidFill>
                  <a:srgbClr val="22524C"/>
                </a:solidFill>
                <a:latin typeface="Lato"/>
              </a:rPr>
              <a:t>Các cửa sổ ở các phòng khi không có mưa</a:t>
            </a:r>
          </a:p>
        </p:txBody>
      </p:sp>
      <p:sp>
        <p:nvSpPr>
          <p:cNvPr id="9" name="TextBox 9"/>
          <p:cNvSpPr txBox="1"/>
          <p:nvPr/>
        </p:nvSpPr>
        <p:spPr>
          <a:xfrm>
            <a:off x="5029200" y="8639589"/>
            <a:ext cx="3625545" cy="987425"/>
          </a:xfrm>
          <a:prstGeom prst="rect">
            <a:avLst/>
          </a:prstGeom>
        </p:spPr>
        <p:txBody>
          <a:bodyPr lIns="0" tIns="0" rIns="0" bIns="0" rtlCol="0" anchor="t">
            <a:spAutoFit/>
          </a:bodyPr>
          <a:lstStyle/>
          <a:p>
            <a:pPr algn="ctr">
              <a:lnSpc>
                <a:spcPts val="4000"/>
              </a:lnSpc>
              <a:spcBef>
                <a:spcPct val="0"/>
              </a:spcBef>
            </a:pPr>
            <a:r>
              <a:rPr lang="en-US" sz="2500" spc="25">
                <a:solidFill>
                  <a:srgbClr val="22524C"/>
                </a:solidFill>
                <a:latin typeface="Lato"/>
              </a:rPr>
              <a:t>Khi có mưa, màn hình đo lượng nước hơn 5mm</a:t>
            </a:r>
          </a:p>
        </p:txBody>
      </p:sp>
      <p:sp>
        <p:nvSpPr>
          <p:cNvPr id="10" name="TextBox 10"/>
          <p:cNvSpPr txBox="1"/>
          <p:nvPr/>
        </p:nvSpPr>
        <p:spPr>
          <a:xfrm>
            <a:off x="9060768" y="8626751"/>
            <a:ext cx="2975154" cy="977900"/>
          </a:xfrm>
          <a:prstGeom prst="rect">
            <a:avLst/>
          </a:prstGeom>
        </p:spPr>
        <p:txBody>
          <a:bodyPr lIns="0" tIns="0" rIns="0" bIns="0" rtlCol="0" anchor="t">
            <a:spAutoFit/>
          </a:bodyPr>
          <a:lstStyle/>
          <a:p>
            <a:pPr algn="r">
              <a:lnSpc>
                <a:spcPts val="3999"/>
              </a:lnSpc>
              <a:spcBef>
                <a:spcPct val="0"/>
              </a:spcBef>
            </a:pPr>
            <a:r>
              <a:rPr lang="en-US" sz="2499" spc="24">
                <a:solidFill>
                  <a:srgbClr val="22524C"/>
                </a:solidFill>
                <a:latin typeface="Lato"/>
              </a:rPr>
              <a:t>Tất cả các cửa sổ đều được đóng lại </a:t>
            </a:r>
          </a:p>
        </p:txBody>
      </p:sp>
      <p:pic>
        <p:nvPicPr>
          <p:cNvPr id="11" name="Picture 5">
            <a:extLst>
              <a:ext uri="{FF2B5EF4-FFF2-40B4-BE49-F238E27FC236}">
                <a16:creationId xmlns:a16="http://schemas.microsoft.com/office/drawing/2014/main" id="{76E0AFFB-4409-7258-36A9-7EDEAA8F2F9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2496800" y="3685104"/>
            <a:ext cx="5355413" cy="4611883"/>
          </a:xfrm>
          <a:prstGeom prst="rect">
            <a:avLst/>
          </a:prstGeom>
        </p:spPr>
      </p:pic>
      <p:sp>
        <p:nvSpPr>
          <p:cNvPr id="12" name="TextBox 10">
            <a:extLst>
              <a:ext uri="{FF2B5EF4-FFF2-40B4-BE49-F238E27FC236}">
                <a16:creationId xmlns:a16="http://schemas.microsoft.com/office/drawing/2014/main" id="{D7DB4ABA-E9AF-E4B4-56A1-04EE545D86F9}"/>
              </a:ext>
            </a:extLst>
          </p:cNvPr>
          <p:cNvSpPr txBox="1"/>
          <p:nvPr/>
        </p:nvSpPr>
        <p:spPr>
          <a:xfrm>
            <a:off x="13944600" y="8593755"/>
            <a:ext cx="3501461" cy="965970"/>
          </a:xfrm>
          <a:prstGeom prst="rect">
            <a:avLst/>
          </a:prstGeom>
        </p:spPr>
        <p:txBody>
          <a:bodyPr wrap="square" lIns="0" tIns="0" rIns="0" bIns="0" rtlCol="0" anchor="t">
            <a:spAutoFit/>
          </a:bodyPr>
          <a:lstStyle/>
          <a:p>
            <a:pPr algn="just">
              <a:lnSpc>
                <a:spcPts val="3999"/>
              </a:lnSpc>
              <a:spcBef>
                <a:spcPct val="0"/>
              </a:spcBef>
            </a:pPr>
            <a:r>
              <a:rPr lang="en-US" sz="2499" spc="24">
                <a:solidFill>
                  <a:srgbClr val="22524C"/>
                </a:solidFill>
                <a:latin typeface="Lato"/>
              </a:rPr>
              <a:t>Nếu vừa mưa vừa cháy thì cửa sổ mở</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59599" y="1027042"/>
            <a:ext cx="4606421" cy="8229600"/>
          </a:xfrm>
          <a:prstGeom prst="rect">
            <a:avLst/>
          </a:prstGeom>
        </p:spPr>
      </p:pic>
      <p:pic>
        <p:nvPicPr>
          <p:cNvPr id="3" name="Picture 3"/>
          <p:cNvPicPr>
            <a:picLocks noChangeAspect="1"/>
          </p:cNvPicPr>
          <p:nvPr/>
        </p:nvPicPr>
        <p:blipFill>
          <a:blip r:embed="rId3"/>
          <a:srcRect/>
          <a:stretch>
            <a:fillRect/>
          </a:stretch>
        </p:blipFill>
        <p:spPr>
          <a:xfrm>
            <a:off x="12383385" y="906376"/>
            <a:ext cx="4472652" cy="8470931"/>
          </a:xfrm>
          <a:prstGeom prst="rect">
            <a:avLst/>
          </a:prstGeom>
        </p:spPr>
      </p:pic>
      <p:sp>
        <p:nvSpPr>
          <p:cNvPr id="4" name="TextBox 4"/>
          <p:cNvSpPr txBox="1"/>
          <p:nvPr/>
        </p:nvSpPr>
        <p:spPr>
          <a:xfrm>
            <a:off x="8289197" y="4540235"/>
            <a:ext cx="4606421" cy="482600"/>
          </a:xfrm>
          <a:prstGeom prst="rect">
            <a:avLst/>
          </a:prstGeom>
        </p:spPr>
        <p:txBody>
          <a:bodyPr lIns="0" tIns="0" rIns="0" bIns="0" rtlCol="0" anchor="t">
            <a:spAutoFit/>
          </a:bodyPr>
          <a:lstStyle/>
          <a:p>
            <a:pPr algn="ctr">
              <a:lnSpc>
                <a:spcPts val="4000"/>
              </a:lnSpc>
              <a:spcBef>
                <a:spcPct val="0"/>
              </a:spcBef>
            </a:pPr>
            <a:r>
              <a:rPr lang="en-US" sz="2500" spc="25">
                <a:solidFill>
                  <a:srgbClr val="000000"/>
                </a:solidFill>
                <a:latin typeface="Lato"/>
              </a:rPr>
              <a:t>Máy lạnh mở</a:t>
            </a:r>
          </a:p>
        </p:txBody>
      </p:sp>
      <p:sp>
        <p:nvSpPr>
          <p:cNvPr id="5" name="TextBox 5"/>
          <p:cNvSpPr txBox="1"/>
          <p:nvPr/>
        </p:nvSpPr>
        <p:spPr>
          <a:xfrm>
            <a:off x="-251140" y="4540235"/>
            <a:ext cx="4472652" cy="482600"/>
          </a:xfrm>
          <a:prstGeom prst="rect">
            <a:avLst/>
          </a:prstGeom>
        </p:spPr>
        <p:txBody>
          <a:bodyPr lIns="0" tIns="0" rIns="0" bIns="0" rtlCol="0" anchor="t">
            <a:spAutoFit/>
          </a:bodyPr>
          <a:lstStyle/>
          <a:p>
            <a:pPr algn="ctr">
              <a:lnSpc>
                <a:spcPts val="4000"/>
              </a:lnSpc>
              <a:spcBef>
                <a:spcPct val="0"/>
              </a:spcBef>
            </a:pPr>
            <a:r>
              <a:rPr lang="en-US" sz="2500" spc="25">
                <a:solidFill>
                  <a:srgbClr val="000000"/>
                </a:solidFill>
                <a:latin typeface="Lato"/>
              </a:rPr>
              <a:t>Máy lạnh đang tắt</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1790529" y="-1251271"/>
            <a:ext cx="8436901" cy="5758185"/>
          </a:xfrm>
          <a:prstGeom prst="rect">
            <a:avLst/>
          </a:prstGeom>
        </p:spPr>
      </p:pic>
      <p:grpSp>
        <p:nvGrpSpPr>
          <p:cNvPr id="3" name="Group 3"/>
          <p:cNvGrpSpPr/>
          <p:nvPr/>
        </p:nvGrpSpPr>
        <p:grpSpPr>
          <a:xfrm>
            <a:off x="0" y="0"/>
            <a:ext cx="5335315" cy="10287000"/>
            <a:chOff x="0" y="0"/>
            <a:chExt cx="7113753" cy="13716000"/>
          </a:xfrm>
        </p:grpSpPr>
        <p:pic>
          <p:nvPicPr>
            <p:cNvPr id="4" name="Picture 4"/>
            <p:cNvPicPr>
              <a:picLocks noChangeAspect="1"/>
            </p:cNvPicPr>
            <p:nvPr/>
          </p:nvPicPr>
          <p:blipFill>
            <a:blip r:embed="rId4"/>
            <a:srcRect l="32690" r="32690"/>
            <a:stretch>
              <a:fillRect/>
            </a:stretch>
          </p:blipFill>
          <p:spPr>
            <a:xfrm>
              <a:off x="0" y="0"/>
              <a:ext cx="7113753" cy="13716000"/>
            </a:xfrm>
            <a:prstGeom prst="rect">
              <a:avLst/>
            </a:prstGeom>
          </p:spPr>
        </p:pic>
      </p:grpSp>
      <p:sp>
        <p:nvSpPr>
          <p:cNvPr id="5" name="AutoShape 5"/>
          <p:cNvSpPr/>
          <p:nvPr/>
        </p:nvSpPr>
        <p:spPr>
          <a:xfrm>
            <a:off x="5346396" y="9767775"/>
            <a:ext cx="16097332" cy="0"/>
          </a:xfrm>
          <a:prstGeom prst="line">
            <a:avLst/>
          </a:prstGeom>
          <a:ln w="47625" cap="flat">
            <a:solidFill>
              <a:srgbClr val="22524C"/>
            </a:solidFill>
            <a:prstDash val="solid"/>
            <a:headEnd type="none" w="sm" len="sm"/>
            <a:tailEnd type="none" w="sm" len="sm"/>
          </a:ln>
        </p:spPr>
      </p:sp>
      <p:sp>
        <p:nvSpPr>
          <p:cNvPr id="6" name="TextBox 6"/>
          <p:cNvSpPr txBox="1"/>
          <p:nvPr/>
        </p:nvSpPr>
        <p:spPr>
          <a:xfrm>
            <a:off x="6374936" y="3401415"/>
            <a:ext cx="1104826" cy="877570"/>
          </a:xfrm>
          <a:prstGeom prst="rect">
            <a:avLst/>
          </a:prstGeom>
        </p:spPr>
        <p:txBody>
          <a:bodyPr lIns="0" tIns="0" rIns="0" bIns="0" rtlCol="0" anchor="t">
            <a:spAutoFit/>
          </a:bodyPr>
          <a:lstStyle/>
          <a:p>
            <a:pPr algn="just">
              <a:lnSpc>
                <a:spcPts val="7279"/>
              </a:lnSpc>
            </a:pPr>
            <a:r>
              <a:rPr lang="en-US" sz="5199">
                <a:solidFill>
                  <a:srgbClr val="D13B00"/>
                </a:solidFill>
                <a:latin typeface="Playfair Display Black"/>
              </a:rPr>
              <a:t>01</a:t>
            </a:r>
          </a:p>
        </p:txBody>
      </p:sp>
      <p:sp>
        <p:nvSpPr>
          <p:cNvPr id="7" name="TextBox 7"/>
          <p:cNvSpPr txBox="1"/>
          <p:nvPr/>
        </p:nvSpPr>
        <p:spPr>
          <a:xfrm>
            <a:off x="6374936" y="6005305"/>
            <a:ext cx="1104826" cy="877570"/>
          </a:xfrm>
          <a:prstGeom prst="rect">
            <a:avLst/>
          </a:prstGeom>
        </p:spPr>
        <p:txBody>
          <a:bodyPr lIns="0" tIns="0" rIns="0" bIns="0" rtlCol="0" anchor="t">
            <a:spAutoFit/>
          </a:bodyPr>
          <a:lstStyle/>
          <a:p>
            <a:pPr algn="just">
              <a:lnSpc>
                <a:spcPts val="7279"/>
              </a:lnSpc>
            </a:pPr>
            <a:r>
              <a:rPr lang="en-US" sz="5199">
                <a:solidFill>
                  <a:srgbClr val="D13B00"/>
                </a:solidFill>
                <a:latin typeface="Playfair Display Black"/>
              </a:rPr>
              <a:t>03</a:t>
            </a:r>
          </a:p>
        </p:txBody>
      </p:sp>
      <p:sp>
        <p:nvSpPr>
          <p:cNvPr id="8" name="TextBox 8"/>
          <p:cNvSpPr txBox="1"/>
          <p:nvPr/>
        </p:nvSpPr>
        <p:spPr>
          <a:xfrm>
            <a:off x="6374936" y="4703360"/>
            <a:ext cx="1104826" cy="877570"/>
          </a:xfrm>
          <a:prstGeom prst="rect">
            <a:avLst/>
          </a:prstGeom>
        </p:spPr>
        <p:txBody>
          <a:bodyPr lIns="0" tIns="0" rIns="0" bIns="0" rtlCol="0" anchor="t">
            <a:spAutoFit/>
          </a:bodyPr>
          <a:lstStyle/>
          <a:p>
            <a:pPr algn="just">
              <a:lnSpc>
                <a:spcPts val="7279"/>
              </a:lnSpc>
            </a:pPr>
            <a:r>
              <a:rPr lang="en-US" sz="5199">
                <a:solidFill>
                  <a:srgbClr val="D13B00"/>
                </a:solidFill>
                <a:latin typeface="Playfair Display Black"/>
              </a:rPr>
              <a:t>02</a:t>
            </a:r>
          </a:p>
        </p:txBody>
      </p:sp>
      <p:sp>
        <p:nvSpPr>
          <p:cNvPr id="9" name="TextBox 9"/>
          <p:cNvSpPr txBox="1"/>
          <p:nvPr/>
        </p:nvSpPr>
        <p:spPr>
          <a:xfrm>
            <a:off x="6374936" y="7307250"/>
            <a:ext cx="1104826" cy="877570"/>
          </a:xfrm>
          <a:prstGeom prst="rect">
            <a:avLst/>
          </a:prstGeom>
        </p:spPr>
        <p:txBody>
          <a:bodyPr lIns="0" tIns="0" rIns="0" bIns="0" rtlCol="0" anchor="t">
            <a:spAutoFit/>
          </a:bodyPr>
          <a:lstStyle/>
          <a:p>
            <a:pPr algn="just">
              <a:lnSpc>
                <a:spcPts val="7279"/>
              </a:lnSpc>
            </a:pPr>
            <a:r>
              <a:rPr lang="en-US" sz="5199">
                <a:solidFill>
                  <a:srgbClr val="D13B00"/>
                </a:solidFill>
                <a:latin typeface="Playfair Display Black"/>
              </a:rPr>
              <a:t>04</a:t>
            </a:r>
          </a:p>
        </p:txBody>
      </p:sp>
      <p:sp>
        <p:nvSpPr>
          <p:cNvPr id="10" name="TextBox 10"/>
          <p:cNvSpPr txBox="1"/>
          <p:nvPr/>
        </p:nvSpPr>
        <p:spPr>
          <a:xfrm>
            <a:off x="7547474" y="3553069"/>
            <a:ext cx="6825921" cy="679449"/>
          </a:xfrm>
          <a:prstGeom prst="rect">
            <a:avLst/>
          </a:prstGeom>
        </p:spPr>
        <p:txBody>
          <a:bodyPr lIns="0" tIns="0" rIns="0" bIns="0" rtlCol="0" anchor="t">
            <a:spAutoFit/>
          </a:bodyPr>
          <a:lstStyle/>
          <a:p>
            <a:pPr>
              <a:lnSpc>
                <a:spcPts val="5600"/>
              </a:lnSpc>
            </a:pPr>
            <a:r>
              <a:rPr lang="en-US" sz="4000">
                <a:solidFill>
                  <a:srgbClr val="000000"/>
                </a:solidFill>
                <a:latin typeface="Playfair Display Black"/>
              </a:rPr>
              <a:t>Giới thiệu về hệ thống</a:t>
            </a:r>
          </a:p>
        </p:txBody>
      </p:sp>
      <p:sp>
        <p:nvSpPr>
          <p:cNvPr id="11" name="TextBox 11"/>
          <p:cNvSpPr txBox="1"/>
          <p:nvPr/>
        </p:nvSpPr>
        <p:spPr>
          <a:xfrm>
            <a:off x="7547474" y="6156959"/>
            <a:ext cx="5240979" cy="679449"/>
          </a:xfrm>
          <a:prstGeom prst="rect">
            <a:avLst/>
          </a:prstGeom>
        </p:spPr>
        <p:txBody>
          <a:bodyPr lIns="0" tIns="0" rIns="0" bIns="0" rtlCol="0" anchor="t">
            <a:spAutoFit/>
          </a:bodyPr>
          <a:lstStyle/>
          <a:p>
            <a:pPr>
              <a:lnSpc>
                <a:spcPts val="5600"/>
              </a:lnSpc>
            </a:pPr>
            <a:r>
              <a:rPr lang="en-US" sz="4000">
                <a:solidFill>
                  <a:srgbClr val="000000"/>
                </a:solidFill>
                <a:latin typeface="Playfair Display Black"/>
              </a:rPr>
              <a:t>Thiết kế hệ thống</a:t>
            </a:r>
          </a:p>
        </p:txBody>
      </p:sp>
      <p:sp>
        <p:nvSpPr>
          <p:cNvPr id="12" name="TextBox 12"/>
          <p:cNvSpPr txBox="1"/>
          <p:nvPr/>
        </p:nvSpPr>
        <p:spPr>
          <a:xfrm>
            <a:off x="7547474" y="4855014"/>
            <a:ext cx="5847588" cy="679449"/>
          </a:xfrm>
          <a:prstGeom prst="rect">
            <a:avLst/>
          </a:prstGeom>
        </p:spPr>
        <p:txBody>
          <a:bodyPr lIns="0" tIns="0" rIns="0" bIns="0" rtlCol="0" anchor="t">
            <a:spAutoFit/>
          </a:bodyPr>
          <a:lstStyle/>
          <a:p>
            <a:pPr>
              <a:lnSpc>
                <a:spcPts val="5600"/>
              </a:lnSpc>
            </a:pPr>
            <a:r>
              <a:rPr lang="en-US" sz="4000">
                <a:solidFill>
                  <a:srgbClr val="000000"/>
                </a:solidFill>
                <a:latin typeface="Playfair Display Black"/>
              </a:rPr>
              <a:t>Tổng quan về hệ thống</a:t>
            </a:r>
          </a:p>
        </p:txBody>
      </p:sp>
      <p:sp>
        <p:nvSpPr>
          <p:cNvPr id="13" name="TextBox 13"/>
          <p:cNvSpPr txBox="1"/>
          <p:nvPr/>
        </p:nvSpPr>
        <p:spPr>
          <a:xfrm>
            <a:off x="7547474" y="7458904"/>
            <a:ext cx="3825558" cy="679449"/>
          </a:xfrm>
          <a:prstGeom prst="rect">
            <a:avLst/>
          </a:prstGeom>
        </p:spPr>
        <p:txBody>
          <a:bodyPr lIns="0" tIns="0" rIns="0" bIns="0" rtlCol="0" anchor="t">
            <a:spAutoFit/>
          </a:bodyPr>
          <a:lstStyle/>
          <a:p>
            <a:pPr>
              <a:lnSpc>
                <a:spcPts val="5600"/>
              </a:lnSpc>
            </a:pPr>
            <a:r>
              <a:rPr lang="en-US" sz="4000">
                <a:solidFill>
                  <a:srgbClr val="000000"/>
                </a:solidFill>
                <a:latin typeface="Playfair Display Black"/>
              </a:rPr>
              <a:t>Đánh giá</a:t>
            </a:r>
          </a:p>
        </p:txBody>
      </p:sp>
      <p:sp>
        <p:nvSpPr>
          <p:cNvPr id="14" name="TextBox 14"/>
          <p:cNvSpPr txBox="1"/>
          <p:nvPr/>
        </p:nvSpPr>
        <p:spPr>
          <a:xfrm>
            <a:off x="6258095" y="1685638"/>
            <a:ext cx="8115300" cy="1238352"/>
          </a:xfrm>
          <a:prstGeom prst="rect">
            <a:avLst/>
          </a:prstGeom>
        </p:spPr>
        <p:txBody>
          <a:bodyPr lIns="0" tIns="0" rIns="0" bIns="0" rtlCol="0" anchor="t">
            <a:spAutoFit/>
          </a:bodyPr>
          <a:lstStyle/>
          <a:p>
            <a:pPr>
              <a:lnSpc>
                <a:spcPts val="10573"/>
              </a:lnSpc>
            </a:pPr>
            <a:r>
              <a:rPr lang="en-US" sz="7552">
                <a:solidFill>
                  <a:srgbClr val="000000"/>
                </a:solidFill>
                <a:latin typeface="Playfair Display Black"/>
              </a:rPr>
              <a:t>Nội Dung</a:t>
            </a:r>
          </a:p>
        </p:txBody>
      </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919412">
            <a:off x="15692476" y="-1354618"/>
            <a:ext cx="4460488" cy="4114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52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29"/>
          <a:stretch>
            <a:fillRect/>
          </a:stretch>
        </p:blipFill>
        <p:spPr>
          <a:xfrm>
            <a:off x="7848601" y="342808"/>
            <a:ext cx="8671490" cy="96013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8492" y="-999804"/>
            <a:ext cx="4294383"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5366916" y="7231994"/>
            <a:ext cx="429438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Lst>
          </a:blip>
          <a:srcRect/>
          <a:stretch/>
        </p:blipFill>
        <p:spPr>
          <a:xfrm>
            <a:off x="7848601" y="937407"/>
            <a:ext cx="8282152" cy="9334684"/>
          </a:xfrm>
          <a:prstGeom prst="rect">
            <a:avLst/>
          </a:prstGeom>
        </p:spPr>
      </p:pic>
      <p:sp>
        <p:nvSpPr>
          <p:cNvPr id="6" name="TextBox 6"/>
          <p:cNvSpPr txBox="1"/>
          <p:nvPr/>
        </p:nvSpPr>
        <p:spPr>
          <a:xfrm>
            <a:off x="1028699" y="3514614"/>
            <a:ext cx="6102740" cy="4257576"/>
          </a:xfrm>
          <a:prstGeom prst="rect">
            <a:avLst/>
          </a:prstGeom>
        </p:spPr>
        <p:txBody>
          <a:bodyPr lIns="0" tIns="0" rIns="0" bIns="0" rtlCol="0" anchor="t">
            <a:spAutoFit/>
          </a:bodyPr>
          <a:lstStyle/>
          <a:p>
            <a:pPr marL="0" lvl="0" indent="0" algn="r">
              <a:lnSpc>
                <a:spcPts val="11200"/>
              </a:lnSpc>
              <a:spcBef>
                <a:spcPct val="0"/>
              </a:spcBef>
            </a:pPr>
            <a:r>
              <a:rPr lang="en-US" sz="8000">
                <a:solidFill>
                  <a:srgbClr val="F5FFEF"/>
                </a:solidFill>
                <a:latin typeface="TT Norms ExtraBold"/>
              </a:rPr>
              <a:t>Lưu Đồ Giải Thuật Đóng Mở Cửa Sổ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82212">
            <a:off x="143891" y="9093940"/>
            <a:ext cx="1151481" cy="115779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5676" flipH="1">
            <a:off x="17219270" y="182283"/>
            <a:ext cx="884097" cy="888946"/>
          </a:xfrm>
          <a:prstGeom prst="rect">
            <a:avLst/>
          </a:prstGeom>
        </p:spPr>
      </p:pic>
      <p:pic>
        <p:nvPicPr>
          <p:cNvPr id="4" name="Picture 4"/>
          <p:cNvPicPr>
            <a:picLocks noChangeAspect="1"/>
          </p:cNvPicPr>
          <p:nvPr/>
        </p:nvPicPr>
        <p:blipFill>
          <a:blip r:embed="rId4"/>
          <a:srcRect/>
          <a:stretch>
            <a:fillRect/>
          </a:stretch>
        </p:blipFill>
        <p:spPr>
          <a:xfrm>
            <a:off x="1529792" y="2357458"/>
            <a:ext cx="7433815" cy="5572084"/>
          </a:xfrm>
          <a:prstGeom prst="rect">
            <a:avLst/>
          </a:prstGeom>
        </p:spPr>
      </p:pic>
      <p:pic>
        <p:nvPicPr>
          <p:cNvPr id="5" name="Picture 5"/>
          <p:cNvPicPr>
            <a:picLocks noChangeAspect="1"/>
          </p:cNvPicPr>
          <p:nvPr/>
        </p:nvPicPr>
        <p:blipFill>
          <a:blip r:embed="rId5"/>
          <a:srcRect/>
          <a:stretch>
            <a:fillRect/>
          </a:stretch>
        </p:blipFill>
        <p:spPr>
          <a:xfrm>
            <a:off x="9367968" y="2357458"/>
            <a:ext cx="7403522" cy="5581917"/>
          </a:xfrm>
          <a:prstGeom prst="rect">
            <a:avLst/>
          </a:prstGeom>
        </p:spPr>
      </p:pic>
      <p:sp>
        <p:nvSpPr>
          <p:cNvPr id="6" name="TextBox 6"/>
          <p:cNvSpPr txBox="1"/>
          <p:nvPr/>
        </p:nvSpPr>
        <p:spPr>
          <a:xfrm>
            <a:off x="228600" y="479764"/>
            <a:ext cx="17297400" cy="1397498"/>
          </a:xfrm>
          <a:prstGeom prst="rect">
            <a:avLst/>
          </a:prstGeom>
        </p:spPr>
        <p:txBody>
          <a:bodyPr wrap="square" lIns="0" tIns="0" rIns="0" bIns="0" rtlCol="0" anchor="t">
            <a:spAutoFit/>
          </a:bodyPr>
          <a:lstStyle/>
          <a:p>
            <a:pPr marL="0" lvl="0" indent="0" algn="l">
              <a:lnSpc>
                <a:spcPts val="11305"/>
              </a:lnSpc>
              <a:spcBef>
                <a:spcPct val="0"/>
              </a:spcBef>
            </a:pPr>
            <a:r>
              <a:rPr lang="en-US" sz="8075">
                <a:solidFill>
                  <a:srgbClr val="22524C"/>
                </a:solidFill>
                <a:latin typeface="TT Norms ExtraBold"/>
              </a:rPr>
              <a:t>Chức </a:t>
            </a:r>
            <a:r>
              <a:rPr lang="en-US" sz="7580">
                <a:solidFill>
                  <a:srgbClr val="22524C"/>
                </a:solidFill>
                <a:latin typeface="TT Norms ExtraBold"/>
              </a:rPr>
              <a:t>Năng</a:t>
            </a:r>
            <a:r>
              <a:rPr lang="en-US" sz="8075">
                <a:solidFill>
                  <a:srgbClr val="22524C"/>
                </a:solidFill>
                <a:latin typeface="TT Norms ExtraBold"/>
              </a:rPr>
              <a:t> Đóng Mở Cửa Garage</a:t>
            </a:r>
          </a:p>
        </p:txBody>
      </p:sp>
      <p:sp>
        <p:nvSpPr>
          <p:cNvPr id="7" name="TextBox 7"/>
          <p:cNvSpPr txBox="1"/>
          <p:nvPr/>
        </p:nvSpPr>
        <p:spPr>
          <a:xfrm>
            <a:off x="9367968" y="8087013"/>
            <a:ext cx="7403522" cy="987425"/>
          </a:xfrm>
          <a:prstGeom prst="rect">
            <a:avLst/>
          </a:prstGeom>
        </p:spPr>
        <p:txBody>
          <a:bodyPr lIns="0" tIns="0" rIns="0" bIns="0" rtlCol="0" anchor="t">
            <a:spAutoFit/>
          </a:bodyPr>
          <a:lstStyle/>
          <a:p>
            <a:pPr algn="ctr">
              <a:lnSpc>
                <a:spcPts val="4000"/>
              </a:lnSpc>
              <a:spcBef>
                <a:spcPct val="0"/>
              </a:spcBef>
            </a:pPr>
            <a:r>
              <a:rPr lang="en-US" sz="2500" spc="25">
                <a:solidFill>
                  <a:srgbClr val="22524C"/>
                </a:solidFill>
                <a:latin typeface="Lato"/>
              </a:rPr>
              <a:t>Khi Card ID = ID, đầu đọc sẽ hiển thị Valid và mở cửa garage</a:t>
            </a:r>
          </a:p>
        </p:txBody>
      </p:sp>
      <p:sp>
        <p:nvSpPr>
          <p:cNvPr id="8" name="TextBox 8"/>
          <p:cNvSpPr txBox="1"/>
          <p:nvPr/>
        </p:nvSpPr>
        <p:spPr>
          <a:xfrm>
            <a:off x="1529792" y="8087013"/>
            <a:ext cx="7433815" cy="987425"/>
          </a:xfrm>
          <a:prstGeom prst="rect">
            <a:avLst/>
          </a:prstGeom>
        </p:spPr>
        <p:txBody>
          <a:bodyPr lIns="0" tIns="0" rIns="0" bIns="0" rtlCol="0" anchor="t">
            <a:spAutoFit/>
          </a:bodyPr>
          <a:lstStyle/>
          <a:p>
            <a:pPr algn="ctr">
              <a:lnSpc>
                <a:spcPts val="4000"/>
              </a:lnSpc>
              <a:spcBef>
                <a:spcPct val="0"/>
              </a:spcBef>
            </a:pPr>
            <a:r>
              <a:rPr lang="en-US" sz="2500" spc="25">
                <a:solidFill>
                  <a:srgbClr val="22524C"/>
                </a:solidFill>
                <a:latin typeface="Lato"/>
              </a:rPr>
              <a:t>Khi Card ID khác ID, đầu đọc sẽ hiển thị Invalid và tiếp tục đóng cửa garage</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52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311" b="25787"/>
          <a:stretch>
            <a:fillRect/>
          </a:stretch>
        </p:blipFill>
        <p:spPr>
          <a:xfrm>
            <a:off x="5105399" y="-110128"/>
            <a:ext cx="11658315" cy="746342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8492" y="-999804"/>
            <a:ext cx="4294383"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5366916" y="7231994"/>
            <a:ext cx="4294383" cy="4114800"/>
          </a:xfrm>
          <a:prstGeom prst="rect">
            <a:avLst/>
          </a:prstGeom>
        </p:spPr>
      </p:pic>
      <p:pic>
        <p:nvPicPr>
          <p:cNvPr id="5" name="Picture 5"/>
          <p:cNvPicPr>
            <a:picLocks noChangeAspect="1"/>
          </p:cNvPicPr>
          <p:nvPr/>
        </p:nvPicPr>
        <p:blipFill rotWithShape="1">
          <a:blip r:embed="rId6">
            <a:extLst>
              <a:ext uri="{28A0092B-C50C-407E-A947-70E740481C1C}">
                <a14:useLocalDpi xmlns:a14="http://schemas.microsoft.com/office/drawing/2010/main" val="0"/>
              </a:ext>
            </a:extLst>
          </a:blip>
          <a:srcRect l="-2040" t="1339" r="-656" b="-1339"/>
          <a:stretch/>
        </p:blipFill>
        <p:spPr>
          <a:xfrm>
            <a:off x="4888035" y="606439"/>
            <a:ext cx="11952165" cy="9142690"/>
          </a:xfrm>
          <a:prstGeom prst="rect">
            <a:avLst/>
          </a:prstGeom>
        </p:spPr>
      </p:pic>
      <p:sp>
        <p:nvSpPr>
          <p:cNvPr id="6" name="TextBox 6"/>
          <p:cNvSpPr txBox="1"/>
          <p:nvPr/>
        </p:nvSpPr>
        <p:spPr>
          <a:xfrm>
            <a:off x="593652" y="1790700"/>
            <a:ext cx="4294383" cy="7953459"/>
          </a:xfrm>
          <a:prstGeom prst="rect">
            <a:avLst/>
          </a:prstGeom>
        </p:spPr>
        <p:txBody>
          <a:bodyPr wrap="square" lIns="0" tIns="0" rIns="0" bIns="0" rtlCol="0" anchor="t">
            <a:spAutoFit/>
          </a:bodyPr>
          <a:lstStyle/>
          <a:p>
            <a:pPr marL="0" lvl="0" indent="0" algn="l">
              <a:lnSpc>
                <a:spcPts val="10360"/>
              </a:lnSpc>
              <a:spcBef>
                <a:spcPct val="0"/>
              </a:spcBef>
            </a:pPr>
            <a:r>
              <a:rPr lang="en-US" sz="7400">
                <a:solidFill>
                  <a:srgbClr val="F5FFEF"/>
                </a:solidFill>
                <a:latin typeface="TT Norms ExtraBold"/>
              </a:rPr>
              <a:t>Lưu Đồ Giải Thuật Đóng Mở Cửa Garage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13B00"/>
        </a:solidFill>
        <a:effectLst/>
      </p:bgPr>
    </p:bg>
    <p:spTree>
      <p:nvGrpSpPr>
        <p:cNvPr id="1" name=""/>
        <p:cNvGrpSpPr/>
        <p:nvPr/>
      </p:nvGrpSpPr>
      <p:grpSpPr>
        <a:xfrm>
          <a:off x="0" y="0"/>
          <a:ext cx="0" cy="0"/>
          <a:chOff x="0" y="0"/>
          <a:chExt cx="0" cy="0"/>
        </a:xfrm>
      </p:grpSpPr>
      <p:sp>
        <p:nvSpPr>
          <p:cNvPr id="2" name="AutoShape 2"/>
          <p:cNvSpPr/>
          <p:nvPr/>
        </p:nvSpPr>
        <p:spPr>
          <a:xfrm rot="-81256">
            <a:off x="1718467" y="2298509"/>
            <a:ext cx="13974661" cy="6261482"/>
          </a:xfrm>
          <a:prstGeom prst="rect">
            <a:avLst/>
          </a:prstGeom>
          <a:solidFill>
            <a:srgbClr val="FEFFED"/>
          </a:solidFill>
        </p:spPr>
      </p:sp>
      <p:sp>
        <p:nvSpPr>
          <p:cNvPr id="3" name="TextBox 3"/>
          <p:cNvSpPr txBox="1"/>
          <p:nvPr/>
        </p:nvSpPr>
        <p:spPr>
          <a:xfrm rot="-75435">
            <a:off x="1625936" y="1073400"/>
            <a:ext cx="7069948" cy="1025281"/>
          </a:xfrm>
          <a:prstGeom prst="rect">
            <a:avLst/>
          </a:prstGeom>
        </p:spPr>
        <p:txBody>
          <a:bodyPr lIns="0" tIns="0" rIns="0" bIns="0" rtlCol="0" anchor="t">
            <a:spAutoFit/>
          </a:bodyPr>
          <a:lstStyle/>
          <a:p>
            <a:pPr marL="0" lvl="0" indent="0" algn="l">
              <a:lnSpc>
                <a:spcPts val="8260"/>
              </a:lnSpc>
              <a:spcBef>
                <a:spcPct val="0"/>
              </a:spcBef>
            </a:pPr>
            <a:r>
              <a:rPr lang="en-US" sz="5900">
                <a:solidFill>
                  <a:srgbClr val="FEFFED"/>
                </a:solidFill>
                <a:latin typeface="TT Norms ExtraBold"/>
              </a:rPr>
              <a:t>Hệ Thống Báo Cháy</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565141">
            <a:off x="11877590" y="3159027"/>
            <a:ext cx="4735856" cy="4055615"/>
          </a:xfrm>
          <a:prstGeom prst="rect">
            <a:avLst/>
          </a:prstGeom>
        </p:spPr>
      </p:pic>
      <p:grpSp>
        <p:nvGrpSpPr>
          <p:cNvPr id="5" name="Group 5"/>
          <p:cNvGrpSpPr/>
          <p:nvPr/>
        </p:nvGrpSpPr>
        <p:grpSpPr>
          <a:xfrm rot="-80451">
            <a:off x="2494917" y="3363457"/>
            <a:ext cx="9190573" cy="5155549"/>
            <a:chOff x="0" y="-187197"/>
            <a:chExt cx="12254097" cy="6874065"/>
          </a:xfrm>
        </p:grpSpPr>
        <p:sp>
          <p:nvSpPr>
            <p:cNvPr id="6" name="TextBox 6"/>
            <p:cNvSpPr txBox="1"/>
            <p:nvPr/>
          </p:nvSpPr>
          <p:spPr>
            <a:xfrm>
              <a:off x="0" y="-187197"/>
              <a:ext cx="12254097" cy="5633252"/>
            </a:xfrm>
            <a:prstGeom prst="rect">
              <a:avLst/>
            </a:prstGeom>
          </p:spPr>
          <p:txBody>
            <a:bodyPr lIns="0" tIns="0" rIns="0" bIns="0" rtlCol="0" anchor="t">
              <a:spAutoFit/>
            </a:bodyPr>
            <a:lstStyle/>
            <a:p>
              <a:pPr marL="755651" lvl="1" indent="-377825" algn="just">
                <a:lnSpc>
                  <a:spcPts val="5600"/>
                </a:lnSpc>
                <a:buFont typeface="Arial"/>
                <a:buChar char="•"/>
              </a:pPr>
              <a:r>
                <a:rPr lang="en-US" sz="3500">
                  <a:solidFill>
                    <a:srgbClr val="22524C"/>
                  </a:solidFill>
                  <a:latin typeface="Lato"/>
                </a:rPr>
                <a:t>Chức năng báo cháy sẽ bao gồm hai cảm biến là cảm biến khói và cảm biến lửa. Trong đó sẽ ra chia ra các trường hợp sau:</a:t>
              </a:r>
            </a:p>
            <a:p>
              <a:pPr marL="1511301" lvl="2" indent="-503767" algn="just">
                <a:lnSpc>
                  <a:spcPts val="5600"/>
                </a:lnSpc>
                <a:buFont typeface="Arial"/>
                <a:buChar char="⚬"/>
              </a:pPr>
              <a:r>
                <a:rPr lang="en-US" sz="3500">
                  <a:solidFill>
                    <a:srgbClr val="22524C"/>
                  </a:solidFill>
                  <a:latin typeface="Lato"/>
                </a:rPr>
                <a:t>Có khói</a:t>
              </a:r>
            </a:p>
            <a:p>
              <a:pPr marL="1511301" lvl="2" indent="-503767" algn="just">
                <a:lnSpc>
                  <a:spcPts val="5600"/>
                </a:lnSpc>
                <a:buFont typeface="Arial"/>
                <a:buChar char="⚬"/>
              </a:pPr>
              <a:r>
                <a:rPr lang="en-US" sz="3500">
                  <a:solidFill>
                    <a:srgbClr val="22524C"/>
                  </a:solidFill>
                  <a:latin typeface="Lato"/>
                </a:rPr>
                <a:t>Có lửa</a:t>
              </a:r>
            </a:p>
            <a:p>
              <a:pPr marL="0" lvl="0" indent="0" algn="l">
                <a:lnSpc>
                  <a:spcPts val="5600"/>
                </a:lnSpc>
                <a:spcBef>
                  <a:spcPct val="0"/>
                </a:spcBef>
              </a:pPr>
              <a:endParaRPr lang="en-US" sz="3500">
                <a:solidFill>
                  <a:srgbClr val="22524C"/>
                </a:solidFill>
                <a:latin typeface="Lato"/>
              </a:endParaRPr>
            </a:p>
          </p:txBody>
        </p:sp>
        <p:sp>
          <p:nvSpPr>
            <p:cNvPr id="7" name="TextBox 7"/>
            <p:cNvSpPr txBox="1"/>
            <p:nvPr/>
          </p:nvSpPr>
          <p:spPr>
            <a:xfrm>
              <a:off x="0" y="6031547"/>
              <a:ext cx="12254097" cy="655321"/>
            </a:xfrm>
            <a:prstGeom prst="rect">
              <a:avLst/>
            </a:prstGeom>
          </p:spPr>
          <p:txBody>
            <a:bodyPr lIns="0" tIns="0" rIns="0" bIns="0" rtlCol="0" anchor="t">
              <a:spAutoFit/>
            </a:bodyPr>
            <a:lstStyle/>
            <a:p>
              <a:pPr marL="0" lvl="0" indent="0" algn="l">
                <a:lnSpc>
                  <a:spcPts val="4319"/>
                </a:lnSpc>
                <a:spcBef>
                  <a:spcPct val="0"/>
                </a:spcBef>
              </a:pPr>
              <a:endParaRPr/>
            </a:p>
          </p:txBody>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25676" flipH="1">
            <a:off x="16304301" y="8187071"/>
            <a:ext cx="884097" cy="888946"/>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3557" flipH="1">
            <a:off x="16167930" y="1884455"/>
            <a:ext cx="1194105" cy="120065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82212">
            <a:off x="143891" y="9093940"/>
            <a:ext cx="1151481" cy="115779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5676" flipH="1">
            <a:off x="17219270" y="182283"/>
            <a:ext cx="884097" cy="888946"/>
          </a:xfrm>
          <a:prstGeom prst="rect">
            <a:avLst/>
          </a:prstGeom>
        </p:spPr>
      </p:pic>
      <p:sp>
        <p:nvSpPr>
          <p:cNvPr id="6" name="TextBox 6"/>
          <p:cNvSpPr txBox="1"/>
          <p:nvPr/>
        </p:nvSpPr>
        <p:spPr>
          <a:xfrm>
            <a:off x="7457776" y="479764"/>
            <a:ext cx="4481795" cy="1385570"/>
          </a:xfrm>
          <a:prstGeom prst="rect">
            <a:avLst/>
          </a:prstGeom>
        </p:spPr>
        <p:txBody>
          <a:bodyPr lIns="0" tIns="0" rIns="0" bIns="0" rtlCol="0" anchor="t">
            <a:spAutoFit/>
          </a:bodyPr>
          <a:lstStyle/>
          <a:p>
            <a:pPr marL="0" lvl="0" indent="0" algn="l">
              <a:lnSpc>
                <a:spcPts val="11305"/>
              </a:lnSpc>
              <a:spcBef>
                <a:spcPct val="0"/>
              </a:spcBef>
            </a:pPr>
            <a:r>
              <a:rPr lang="en-US" sz="8075">
                <a:solidFill>
                  <a:srgbClr val="22524C"/>
                </a:solidFill>
                <a:latin typeface="TT Norms ExtraBold"/>
              </a:rPr>
              <a:t>Có Khói</a:t>
            </a:r>
          </a:p>
        </p:txBody>
      </p:sp>
      <p:sp>
        <p:nvSpPr>
          <p:cNvPr id="7" name="TextBox 7"/>
          <p:cNvSpPr txBox="1"/>
          <p:nvPr/>
        </p:nvSpPr>
        <p:spPr>
          <a:xfrm>
            <a:off x="9631114" y="8190420"/>
            <a:ext cx="7403522" cy="453009"/>
          </a:xfrm>
          <a:prstGeom prst="rect">
            <a:avLst/>
          </a:prstGeom>
        </p:spPr>
        <p:txBody>
          <a:bodyPr lIns="0" tIns="0" rIns="0" bIns="0" rtlCol="0" anchor="t">
            <a:spAutoFit/>
          </a:bodyPr>
          <a:lstStyle/>
          <a:p>
            <a:pPr algn="ctr">
              <a:lnSpc>
                <a:spcPts val="4000"/>
              </a:lnSpc>
              <a:spcBef>
                <a:spcPct val="0"/>
              </a:spcBef>
            </a:pPr>
            <a:r>
              <a:rPr lang="en-US" sz="2500" spc="25">
                <a:solidFill>
                  <a:srgbClr val="22524C"/>
                </a:solidFill>
                <a:latin typeface="Lato"/>
              </a:rPr>
              <a:t>Khi khói ở mức cao</a:t>
            </a:r>
          </a:p>
        </p:txBody>
      </p:sp>
      <p:sp>
        <p:nvSpPr>
          <p:cNvPr id="8" name="TextBox 8"/>
          <p:cNvSpPr txBox="1"/>
          <p:nvPr/>
        </p:nvSpPr>
        <p:spPr>
          <a:xfrm>
            <a:off x="1371600" y="8039100"/>
            <a:ext cx="7433815" cy="987425"/>
          </a:xfrm>
          <a:prstGeom prst="rect">
            <a:avLst/>
          </a:prstGeom>
        </p:spPr>
        <p:txBody>
          <a:bodyPr lIns="0" tIns="0" rIns="0" bIns="0" rtlCol="0" anchor="t">
            <a:spAutoFit/>
          </a:bodyPr>
          <a:lstStyle/>
          <a:p>
            <a:pPr algn="ctr">
              <a:lnSpc>
                <a:spcPts val="4000"/>
              </a:lnSpc>
              <a:spcBef>
                <a:spcPct val="0"/>
              </a:spcBef>
            </a:pPr>
            <a:r>
              <a:rPr lang="en-US" sz="2500" spc="25">
                <a:solidFill>
                  <a:srgbClr val="22524C"/>
                </a:solidFill>
                <a:latin typeface="Lato"/>
              </a:rPr>
              <a:t>Khi khói ở mức thấp, các quạt thông gió ở các phòng đều bật ở mức LOW.</a:t>
            </a:r>
          </a:p>
        </p:txBody>
      </p:sp>
      <p:pic>
        <p:nvPicPr>
          <p:cNvPr id="9" name="Google Shape;249;g173925a897a_0_334">
            <a:extLst>
              <a:ext uri="{FF2B5EF4-FFF2-40B4-BE49-F238E27FC236}">
                <a16:creationId xmlns:a16="http://schemas.microsoft.com/office/drawing/2014/main" id="{503C9D04-5EB3-EA58-6664-A6A56C43185D}"/>
              </a:ext>
            </a:extLst>
          </p:cNvPr>
          <p:cNvPicPr preferRelativeResize="0">
            <a:picLocks/>
          </p:cNvPicPr>
          <p:nvPr/>
        </p:nvPicPr>
        <p:blipFill rotWithShape="1">
          <a:blip r:embed="rId4">
            <a:alphaModFix/>
          </a:blip>
          <a:srcRect/>
          <a:stretch/>
        </p:blipFill>
        <p:spPr>
          <a:xfrm>
            <a:off x="762000" y="2476500"/>
            <a:ext cx="8610600" cy="5334000"/>
          </a:xfrm>
          <a:prstGeom prst="rect">
            <a:avLst/>
          </a:prstGeom>
          <a:noFill/>
          <a:ln>
            <a:noFill/>
          </a:ln>
        </p:spPr>
      </p:pic>
      <p:pic>
        <p:nvPicPr>
          <p:cNvPr id="10" name="Google Shape;251;g173925a897a_0_334">
            <a:extLst>
              <a:ext uri="{FF2B5EF4-FFF2-40B4-BE49-F238E27FC236}">
                <a16:creationId xmlns:a16="http://schemas.microsoft.com/office/drawing/2014/main" id="{0A8D110D-CC2B-5156-952E-68096F59A5DF}"/>
              </a:ext>
            </a:extLst>
          </p:cNvPr>
          <p:cNvPicPr preferRelativeResize="0"/>
          <p:nvPr/>
        </p:nvPicPr>
        <p:blipFill rotWithShape="1">
          <a:blip r:embed="rId5">
            <a:alphaModFix/>
          </a:blip>
          <a:srcRect/>
          <a:stretch/>
        </p:blipFill>
        <p:spPr>
          <a:xfrm>
            <a:off x="9787861" y="2476500"/>
            <a:ext cx="7543800" cy="5330698"/>
          </a:xfrm>
          <a:prstGeom prst="rect">
            <a:avLst/>
          </a:prstGeom>
          <a:no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82212">
            <a:off x="143891" y="9093940"/>
            <a:ext cx="1151481" cy="115779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5676" flipH="1">
            <a:off x="17219270" y="182283"/>
            <a:ext cx="884097" cy="888946"/>
          </a:xfrm>
          <a:prstGeom prst="rect">
            <a:avLst/>
          </a:prstGeom>
        </p:spPr>
      </p:pic>
      <p:sp>
        <p:nvSpPr>
          <p:cNvPr id="6" name="TextBox 6"/>
          <p:cNvSpPr txBox="1"/>
          <p:nvPr/>
        </p:nvSpPr>
        <p:spPr>
          <a:xfrm>
            <a:off x="7457776" y="479764"/>
            <a:ext cx="4200824" cy="1397498"/>
          </a:xfrm>
          <a:prstGeom prst="rect">
            <a:avLst/>
          </a:prstGeom>
        </p:spPr>
        <p:txBody>
          <a:bodyPr wrap="square" lIns="0" tIns="0" rIns="0" bIns="0" rtlCol="0" anchor="t">
            <a:spAutoFit/>
          </a:bodyPr>
          <a:lstStyle/>
          <a:p>
            <a:pPr marL="0" lvl="0" indent="0" algn="l">
              <a:lnSpc>
                <a:spcPts val="11305"/>
              </a:lnSpc>
              <a:spcBef>
                <a:spcPct val="0"/>
              </a:spcBef>
            </a:pPr>
            <a:r>
              <a:rPr lang="en-US" sz="8075">
                <a:solidFill>
                  <a:srgbClr val="22524C"/>
                </a:solidFill>
                <a:latin typeface="TT Norms ExtraBold"/>
              </a:rPr>
              <a:t>Có Lửa</a:t>
            </a:r>
          </a:p>
        </p:txBody>
      </p:sp>
      <p:sp>
        <p:nvSpPr>
          <p:cNvPr id="7" name="TextBox 7"/>
          <p:cNvSpPr txBox="1"/>
          <p:nvPr/>
        </p:nvSpPr>
        <p:spPr>
          <a:xfrm>
            <a:off x="9624391" y="8363453"/>
            <a:ext cx="6553200" cy="987425"/>
          </a:xfrm>
          <a:prstGeom prst="rect">
            <a:avLst/>
          </a:prstGeom>
        </p:spPr>
        <p:txBody>
          <a:bodyPr wrap="square" lIns="0" tIns="0" rIns="0" bIns="0" rtlCol="0" anchor="t">
            <a:spAutoFit/>
          </a:bodyPr>
          <a:lstStyle/>
          <a:p>
            <a:pPr algn="ctr">
              <a:lnSpc>
                <a:spcPts val="4000"/>
              </a:lnSpc>
              <a:spcBef>
                <a:spcPct val="0"/>
              </a:spcBef>
            </a:pPr>
            <a:r>
              <a:rPr lang="vi-VN" sz="2500" spc="25">
                <a:solidFill>
                  <a:srgbClr val="22524C"/>
                </a:solidFill>
                <a:latin typeface="Lato"/>
              </a:rPr>
              <a:t>Khi có đám cháy tất cả phòng, tất cả van phun nước sẽ được mở.</a:t>
            </a:r>
          </a:p>
        </p:txBody>
      </p:sp>
      <p:sp>
        <p:nvSpPr>
          <p:cNvPr id="8" name="TextBox 8"/>
          <p:cNvSpPr txBox="1"/>
          <p:nvPr/>
        </p:nvSpPr>
        <p:spPr>
          <a:xfrm>
            <a:off x="1752600" y="8368423"/>
            <a:ext cx="6395008" cy="987425"/>
          </a:xfrm>
          <a:prstGeom prst="rect">
            <a:avLst/>
          </a:prstGeom>
        </p:spPr>
        <p:txBody>
          <a:bodyPr wrap="square" lIns="0" tIns="0" rIns="0" bIns="0" rtlCol="0" anchor="t">
            <a:spAutoFit/>
          </a:bodyPr>
          <a:lstStyle/>
          <a:p>
            <a:pPr algn="ctr">
              <a:lnSpc>
                <a:spcPts val="4000"/>
              </a:lnSpc>
              <a:spcBef>
                <a:spcPct val="0"/>
              </a:spcBef>
            </a:pPr>
            <a:r>
              <a:rPr lang="vi-VN" sz="2500" spc="25">
                <a:solidFill>
                  <a:srgbClr val="22524C"/>
                </a:solidFill>
                <a:latin typeface="Lato"/>
              </a:rPr>
              <a:t>Khi có đám cháy ở 1 phòng, van phun nước và còi báo động được bật</a:t>
            </a:r>
          </a:p>
        </p:txBody>
      </p:sp>
      <p:pic>
        <p:nvPicPr>
          <p:cNvPr id="9" name="Google Shape;259;g173925a897a_0_417">
            <a:extLst>
              <a:ext uri="{FF2B5EF4-FFF2-40B4-BE49-F238E27FC236}">
                <a16:creationId xmlns:a16="http://schemas.microsoft.com/office/drawing/2014/main" id="{F16D9EFC-DF79-3EF1-EB97-EA216DFEAC78}"/>
              </a:ext>
            </a:extLst>
          </p:cNvPr>
          <p:cNvPicPr preferRelativeResize="0"/>
          <p:nvPr/>
        </p:nvPicPr>
        <p:blipFill rotWithShape="1">
          <a:blip r:embed="rId4">
            <a:alphaModFix/>
          </a:blip>
          <a:srcRect/>
          <a:stretch/>
        </p:blipFill>
        <p:spPr>
          <a:xfrm>
            <a:off x="1295400" y="2628900"/>
            <a:ext cx="7696200" cy="5486400"/>
          </a:xfrm>
          <a:prstGeom prst="rect">
            <a:avLst/>
          </a:prstGeom>
          <a:noFill/>
          <a:ln>
            <a:noFill/>
          </a:ln>
        </p:spPr>
      </p:pic>
      <p:pic>
        <p:nvPicPr>
          <p:cNvPr id="10" name="Google Shape;260;g173925a897a_0_417">
            <a:extLst>
              <a:ext uri="{FF2B5EF4-FFF2-40B4-BE49-F238E27FC236}">
                <a16:creationId xmlns:a16="http://schemas.microsoft.com/office/drawing/2014/main" id="{DB35EE9F-0508-0861-A86D-0DBA2DCCCB67}"/>
              </a:ext>
            </a:extLst>
          </p:cNvPr>
          <p:cNvPicPr preferRelativeResize="0"/>
          <p:nvPr/>
        </p:nvPicPr>
        <p:blipFill rotWithShape="1">
          <a:blip r:embed="rId5">
            <a:alphaModFix/>
          </a:blip>
          <a:srcRect r="8105"/>
          <a:stretch/>
        </p:blipFill>
        <p:spPr>
          <a:xfrm>
            <a:off x="9601200" y="2628900"/>
            <a:ext cx="7696200" cy="5410200"/>
          </a:xfrm>
          <a:prstGeom prst="rect">
            <a:avLst/>
          </a:prstGeom>
          <a:no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82212">
            <a:off x="143891" y="9093940"/>
            <a:ext cx="1151481" cy="115779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5676" flipH="1">
            <a:off x="17219270" y="182283"/>
            <a:ext cx="884097" cy="888946"/>
          </a:xfrm>
          <a:prstGeom prst="rect">
            <a:avLst/>
          </a:prstGeom>
        </p:spPr>
      </p:pic>
      <p:sp>
        <p:nvSpPr>
          <p:cNvPr id="6" name="TextBox 6"/>
          <p:cNvSpPr txBox="1"/>
          <p:nvPr/>
        </p:nvSpPr>
        <p:spPr>
          <a:xfrm>
            <a:off x="6964952" y="479764"/>
            <a:ext cx="4806031" cy="1385570"/>
          </a:xfrm>
          <a:prstGeom prst="rect">
            <a:avLst/>
          </a:prstGeom>
        </p:spPr>
        <p:txBody>
          <a:bodyPr lIns="0" tIns="0" rIns="0" bIns="0" rtlCol="0" anchor="t">
            <a:spAutoFit/>
          </a:bodyPr>
          <a:lstStyle/>
          <a:p>
            <a:pPr marL="0" lvl="0" indent="0" algn="l">
              <a:lnSpc>
                <a:spcPts val="11305"/>
              </a:lnSpc>
              <a:spcBef>
                <a:spcPct val="0"/>
              </a:spcBef>
            </a:pPr>
            <a:r>
              <a:rPr lang="en-US" sz="8075">
                <a:solidFill>
                  <a:srgbClr val="22524C"/>
                </a:solidFill>
                <a:latin typeface="TT Norms ExtraBold"/>
              </a:rPr>
              <a:t>Báo Cháy</a:t>
            </a:r>
          </a:p>
        </p:txBody>
      </p:sp>
      <p:sp>
        <p:nvSpPr>
          <p:cNvPr id="7" name="TextBox 7"/>
          <p:cNvSpPr txBox="1"/>
          <p:nvPr/>
        </p:nvSpPr>
        <p:spPr>
          <a:xfrm>
            <a:off x="9367968" y="8087013"/>
            <a:ext cx="7015032" cy="987425"/>
          </a:xfrm>
          <a:prstGeom prst="rect">
            <a:avLst/>
          </a:prstGeom>
        </p:spPr>
        <p:txBody>
          <a:bodyPr wrap="square" lIns="0" tIns="0" rIns="0" bIns="0" rtlCol="0" anchor="t">
            <a:spAutoFit/>
          </a:bodyPr>
          <a:lstStyle/>
          <a:p>
            <a:pPr algn="ctr">
              <a:lnSpc>
                <a:spcPts val="4000"/>
              </a:lnSpc>
              <a:spcBef>
                <a:spcPct val="0"/>
              </a:spcBef>
            </a:pPr>
            <a:r>
              <a:rPr lang="vi-VN" sz="2500" spc="25">
                <a:solidFill>
                  <a:srgbClr val="22524C"/>
                </a:solidFill>
                <a:latin typeface="Lato"/>
              </a:rPr>
              <a:t>Khi tất cả đám cháy đều được dập tắt, tất cả thiết bị đều trở lại trạng thái bình thường</a:t>
            </a:r>
          </a:p>
        </p:txBody>
      </p:sp>
      <p:sp>
        <p:nvSpPr>
          <p:cNvPr id="8" name="TextBox 8"/>
          <p:cNvSpPr txBox="1"/>
          <p:nvPr/>
        </p:nvSpPr>
        <p:spPr>
          <a:xfrm>
            <a:off x="1529793" y="8087013"/>
            <a:ext cx="6623608" cy="987425"/>
          </a:xfrm>
          <a:prstGeom prst="rect">
            <a:avLst/>
          </a:prstGeom>
        </p:spPr>
        <p:txBody>
          <a:bodyPr wrap="square" lIns="0" tIns="0" rIns="0" bIns="0" rtlCol="0" anchor="t">
            <a:spAutoFit/>
          </a:bodyPr>
          <a:lstStyle/>
          <a:p>
            <a:pPr algn="ctr">
              <a:lnSpc>
                <a:spcPts val="4000"/>
              </a:lnSpc>
              <a:spcBef>
                <a:spcPct val="0"/>
              </a:spcBef>
            </a:pPr>
            <a:r>
              <a:rPr lang="vi-VN" sz="2500" spc="25">
                <a:solidFill>
                  <a:srgbClr val="22524C"/>
                </a:solidFill>
                <a:latin typeface="Lato"/>
              </a:rPr>
              <a:t>Khi đám cháy ở phòng bất kì được dập tắt, van phun nước phòng đó sẽ tắt</a:t>
            </a:r>
          </a:p>
        </p:txBody>
      </p:sp>
      <p:pic>
        <p:nvPicPr>
          <p:cNvPr id="9" name="Google Shape;267;g173925a897a_0_500">
            <a:extLst>
              <a:ext uri="{FF2B5EF4-FFF2-40B4-BE49-F238E27FC236}">
                <a16:creationId xmlns:a16="http://schemas.microsoft.com/office/drawing/2014/main" id="{C4961BA3-D30D-D8CB-57CD-8A53ED4DD11A}"/>
              </a:ext>
            </a:extLst>
          </p:cNvPr>
          <p:cNvPicPr preferRelativeResize="0"/>
          <p:nvPr/>
        </p:nvPicPr>
        <p:blipFill rotWithShape="1">
          <a:blip r:embed="rId4">
            <a:alphaModFix/>
          </a:blip>
          <a:srcRect r="4852"/>
          <a:stretch/>
        </p:blipFill>
        <p:spPr>
          <a:xfrm>
            <a:off x="609600" y="2324100"/>
            <a:ext cx="7772400" cy="5257800"/>
          </a:xfrm>
          <a:prstGeom prst="rect">
            <a:avLst/>
          </a:prstGeom>
          <a:noFill/>
          <a:ln>
            <a:noFill/>
          </a:ln>
        </p:spPr>
      </p:pic>
      <p:pic>
        <p:nvPicPr>
          <p:cNvPr id="10" name="Google Shape;269;g173925a897a_0_500">
            <a:extLst>
              <a:ext uri="{FF2B5EF4-FFF2-40B4-BE49-F238E27FC236}">
                <a16:creationId xmlns:a16="http://schemas.microsoft.com/office/drawing/2014/main" id="{62493B97-7365-0687-37D3-C1802868BDA1}"/>
              </a:ext>
            </a:extLst>
          </p:cNvPr>
          <p:cNvPicPr preferRelativeResize="0"/>
          <p:nvPr/>
        </p:nvPicPr>
        <p:blipFill rotWithShape="1">
          <a:blip r:embed="rId5">
            <a:alphaModFix/>
          </a:blip>
          <a:srcRect/>
          <a:stretch/>
        </p:blipFill>
        <p:spPr>
          <a:xfrm>
            <a:off x="8915400" y="2324100"/>
            <a:ext cx="8305800" cy="5257800"/>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252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311" b="25787"/>
          <a:stretch>
            <a:fillRect/>
          </a:stretch>
        </p:blipFill>
        <p:spPr>
          <a:xfrm>
            <a:off x="2362201" y="114300"/>
            <a:ext cx="11442742" cy="834970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8492" y="-999804"/>
            <a:ext cx="4294383"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5366916" y="7231994"/>
            <a:ext cx="429438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Lst>
          </a:blip>
          <a:srcRect/>
          <a:stretch/>
        </p:blipFill>
        <p:spPr>
          <a:xfrm>
            <a:off x="2362200" y="1033366"/>
            <a:ext cx="11442742" cy="9139334"/>
          </a:xfrm>
          <a:prstGeom prst="rect">
            <a:avLst/>
          </a:prstGeom>
        </p:spPr>
      </p:pic>
      <p:sp>
        <p:nvSpPr>
          <p:cNvPr id="6" name="TextBox 6"/>
          <p:cNvSpPr txBox="1"/>
          <p:nvPr/>
        </p:nvSpPr>
        <p:spPr>
          <a:xfrm>
            <a:off x="14173200" y="419100"/>
            <a:ext cx="3693064" cy="9287158"/>
          </a:xfrm>
          <a:prstGeom prst="rect">
            <a:avLst/>
          </a:prstGeom>
        </p:spPr>
        <p:txBody>
          <a:bodyPr wrap="square" lIns="0" tIns="0" rIns="0" bIns="0" rtlCol="0" anchor="t">
            <a:spAutoFit/>
          </a:bodyPr>
          <a:lstStyle/>
          <a:p>
            <a:pPr marL="0" lvl="0" indent="0" algn="l">
              <a:lnSpc>
                <a:spcPts val="10360"/>
              </a:lnSpc>
              <a:spcBef>
                <a:spcPct val="0"/>
              </a:spcBef>
            </a:pPr>
            <a:r>
              <a:rPr lang="en-US" sz="7400">
                <a:solidFill>
                  <a:srgbClr val="F5FFEF"/>
                </a:solidFill>
                <a:latin typeface="TT Norms ExtraBold"/>
              </a:rPr>
              <a:t>Lưu Đồ Giải Thuật Hệ Thống Báo Cháy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82212">
            <a:off x="234420" y="193186"/>
            <a:ext cx="1151481" cy="115779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5676" flipH="1">
            <a:off x="15761711" y="1153246"/>
            <a:ext cx="884097" cy="888946"/>
          </a:xfrm>
          <a:prstGeom prst="rect">
            <a:avLst/>
          </a:prstGeom>
        </p:spPr>
      </p:pic>
      <p:pic>
        <p:nvPicPr>
          <p:cNvPr id="4" name="Picture 4"/>
          <p:cNvPicPr>
            <a:picLocks noChangeAspect="1"/>
          </p:cNvPicPr>
          <p:nvPr/>
        </p:nvPicPr>
        <p:blipFill>
          <a:blip r:embed="rId4"/>
          <a:srcRect/>
          <a:stretch>
            <a:fillRect/>
          </a:stretch>
        </p:blipFill>
        <p:spPr>
          <a:xfrm>
            <a:off x="851844" y="3344364"/>
            <a:ext cx="5458196" cy="5126084"/>
          </a:xfrm>
          <a:prstGeom prst="rect">
            <a:avLst/>
          </a:prstGeom>
        </p:spPr>
      </p:pic>
      <p:pic>
        <p:nvPicPr>
          <p:cNvPr id="5" name="Picture 5"/>
          <p:cNvPicPr>
            <a:picLocks noChangeAspect="1"/>
          </p:cNvPicPr>
          <p:nvPr/>
        </p:nvPicPr>
        <p:blipFill>
          <a:blip r:embed="rId5"/>
          <a:srcRect/>
          <a:stretch>
            <a:fillRect/>
          </a:stretch>
        </p:blipFill>
        <p:spPr>
          <a:xfrm>
            <a:off x="6548393" y="3499885"/>
            <a:ext cx="10960554" cy="4815041"/>
          </a:xfrm>
          <a:prstGeom prst="rect">
            <a:avLst/>
          </a:prstGeom>
        </p:spPr>
      </p:pic>
      <p:sp>
        <p:nvSpPr>
          <p:cNvPr id="6" name="TextBox 6"/>
          <p:cNvSpPr txBox="1"/>
          <p:nvPr/>
        </p:nvSpPr>
        <p:spPr>
          <a:xfrm>
            <a:off x="3741662" y="847725"/>
            <a:ext cx="13088780" cy="1620636"/>
          </a:xfrm>
          <a:prstGeom prst="rect">
            <a:avLst/>
          </a:prstGeom>
        </p:spPr>
        <p:txBody>
          <a:bodyPr lIns="0" tIns="0" rIns="0" bIns="0" rtlCol="0" anchor="t">
            <a:spAutoFit/>
          </a:bodyPr>
          <a:lstStyle/>
          <a:p>
            <a:pPr marL="0" lvl="0" indent="0" algn="l">
              <a:lnSpc>
                <a:spcPts val="13124"/>
              </a:lnSpc>
              <a:spcBef>
                <a:spcPct val="0"/>
              </a:spcBef>
            </a:pPr>
            <a:r>
              <a:rPr lang="en-US" sz="9374">
                <a:solidFill>
                  <a:srgbClr val="22524C"/>
                </a:solidFill>
                <a:latin typeface="TT Norms ExtraBold"/>
              </a:rPr>
              <a:t>Ngữ Cảnh Nâng Cao</a:t>
            </a:r>
          </a:p>
        </p:txBody>
      </p:sp>
      <p:sp>
        <p:nvSpPr>
          <p:cNvPr id="7" name="TextBox 7"/>
          <p:cNvSpPr txBox="1"/>
          <p:nvPr/>
        </p:nvSpPr>
        <p:spPr>
          <a:xfrm>
            <a:off x="851844" y="8365673"/>
            <a:ext cx="5458196" cy="482600"/>
          </a:xfrm>
          <a:prstGeom prst="rect">
            <a:avLst/>
          </a:prstGeom>
        </p:spPr>
        <p:txBody>
          <a:bodyPr lIns="0" tIns="0" rIns="0" bIns="0" rtlCol="0" anchor="t">
            <a:spAutoFit/>
          </a:bodyPr>
          <a:lstStyle/>
          <a:p>
            <a:pPr algn="ctr">
              <a:lnSpc>
                <a:spcPts val="4000"/>
              </a:lnSpc>
              <a:spcBef>
                <a:spcPct val="0"/>
              </a:spcBef>
            </a:pPr>
            <a:r>
              <a:rPr lang="en-US" sz="2500" spc="25">
                <a:solidFill>
                  <a:srgbClr val="22524C"/>
                </a:solidFill>
                <a:latin typeface="Lato"/>
              </a:rPr>
              <a:t>Thiết kế chế độ đi du lịch</a:t>
            </a:r>
          </a:p>
        </p:txBody>
      </p:sp>
      <p:sp>
        <p:nvSpPr>
          <p:cNvPr id="8" name="TextBox 8"/>
          <p:cNvSpPr txBox="1"/>
          <p:nvPr/>
        </p:nvSpPr>
        <p:spPr>
          <a:xfrm>
            <a:off x="6548393" y="8365673"/>
            <a:ext cx="10710907" cy="482600"/>
          </a:xfrm>
          <a:prstGeom prst="rect">
            <a:avLst/>
          </a:prstGeom>
        </p:spPr>
        <p:txBody>
          <a:bodyPr lIns="0" tIns="0" rIns="0" bIns="0" rtlCol="0" anchor="t">
            <a:spAutoFit/>
          </a:bodyPr>
          <a:lstStyle/>
          <a:p>
            <a:pPr algn="ctr">
              <a:lnSpc>
                <a:spcPts val="4000"/>
              </a:lnSpc>
              <a:spcBef>
                <a:spcPct val="0"/>
              </a:spcBef>
            </a:pPr>
            <a:r>
              <a:rPr lang="en-US" sz="2500" spc="25">
                <a:solidFill>
                  <a:srgbClr val="22524C"/>
                </a:solidFill>
                <a:latin typeface="Lato"/>
              </a:rPr>
              <a:t>Kích hoạt chế độ Travel Mode</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82212">
            <a:off x="4680966" y="373600"/>
            <a:ext cx="909545" cy="914533"/>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5676" flipH="1">
            <a:off x="12742887" y="997133"/>
            <a:ext cx="884097" cy="888946"/>
          </a:xfrm>
          <a:prstGeom prst="rect">
            <a:avLst/>
          </a:prstGeom>
        </p:spPr>
      </p:pic>
      <p:sp>
        <p:nvSpPr>
          <p:cNvPr id="4" name="TextBox 4"/>
          <p:cNvSpPr txBox="1"/>
          <p:nvPr/>
        </p:nvSpPr>
        <p:spPr>
          <a:xfrm>
            <a:off x="6172200" y="647700"/>
            <a:ext cx="6858000" cy="2107949"/>
          </a:xfrm>
          <a:prstGeom prst="rect">
            <a:avLst/>
          </a:prstGeom>
        </p:spPr>
        <p:txBody>
          <a:bodyPr wrap="square" lIns="0" tIns="0" rIns="0" bIns="0" rtlCol="0" anchor="t">
            <a:spAutoFit/>
          </a:bodyPr>
          <a:lstStyle/>
          <a:p>
            <a:pPr>
              <a:lnSpc>
                <a:spcPts val="8925"/>
              </a:lnSpc>
            </a:pPr>
            <a:r>
              <a:rPr lang="en-US" sz="8000">
                <a:solidFill>
                  <a:srgbClr val="22524C"/>
                </a:solidFill>
                <a:latin typeface="TT Norms ExtraBold"/>
              </a:rPr>
              <a:t>Travel Mode</a:t>
            </a:r>
          </a:p>
          <a:p>
            <a:pPr marL="0" lvl="0" indent="0" algn="l">
              <a:lnSpc>
                <a:spcPts val="7525"/>
              </a:lnSpc>
              <a:spcBef>
                <a:spcPct val="0"/>
              </a:spcBef>
            </a:pPr>
            <a:endParaRPr lang="en-US" sz="6375">
              <a:solidFill>
                <a:srgbClr val="22524C"/>
              </a:solidFill>
              <a:latin typeface="TT Norms ExtraBold"/>
            </a:endParaRPr>
          </a:p>
        </p:txBody>
      </p:sp>
      <p:pic>
        <p:nvPicPr>
          <p:cNvPr id="5" name="Google Shape;292;g173925a897a_0_583">
            <a:extLst>
              <a:ext uri="{FF2B5EF4-FFF2-40B4-BE49-F238E27FC236}">
                <a16:creationId xmlns:a16="http://schemas.microsoft.com/office/drawing/2014/main" id="{14C0DEF8-FD97-ED6A-D2B8-610EBB312606}"/>
              </a:ext>
            </a:extLst>
          </p:cNvPr>
          <p:cNvPicPr preferRelativeResize="0">
            <a:picLocks/>
          </p:cNvPicPr>
          <p:nvPr/>
        </p:nvPicPr>
        <p:blipFill rotWithShape="1">
          <a:blip r:embed="rId4">
            <a:alphaModFix/>
          </a:blip>
          <a:srcRect/>
          <a:stretch/>
        </p:blipFill>
        <p:spPr>
          <a:xfrm>
            <a:off x="1295400" y="2324100"/>
            <a:ext cx="3733800" cy="6237123"/>
          </a:xfrm>
          <a:prstGeom prst="rect">
            <a:avLst/>
          </a:prstGeom>
          <a:noFill/>
          <a:ln>
            <a:noFill/>
          </a:ln>
        </p:spPr>
      </p:pic>
      <p:pic>
        <p:nvPicPr>
          <p:cNvPr id="6" name="Google Shape;294;g173925a897a_0_583">
            <a:extLst>
              <a:ext uri="{FF2B5EF4-FFF2-40B4-BE49-F238E27FC236}">
                <a16:creationId xmlns:a16="http://schemas.microsoft.com/office/drawing/2014/main" id="{39FCEFB8-FC2F-DFE2-18A4-19FA4BABBEEF}"/>
              </a:ext>
            </a:extLst>
          </p:cNvPr>
          <p:cNvPicPr preferRelativeResize="0"/>
          <p:nvPr/>
        </p:nvPicPr>
        <p:blipFill rotWithShape="1">
          <a:blip r:embed="rId5">
            <a:alphaModFix/>
          </a:blip>
          <a:srcRect/>
          <a:stretch/>
        </p:blipFill>
        <p:spPr>
          <a:xfrm>
            <a:off x="6248400" y="2324100"/>
            <a:ext cx="3733800" cy="6248400"/>
          </a:xfrm>
          <a:prstGeom prst="rect">
            <a:avLst/>
          </a:prstGeom>
          <a:noFill/>
          <a:ln>
            <a:noFill/>
          </a:ln>
        </p:spPr>
      </p:pic>
      <p:pic>
        <p:nvPicPr>
          <p:cNvPr id="7" name="Google Shape;296;g173925a897a_0_583">
            <a:extLst>
              <a:ext uri="{FF2B5EF4-FFF2-40B4-BE49-F238E27FC236}">
                <a16:creationId xmlns:a16="http://schemas.microsoft.com/office/drawing/2014/main" id="{E372B7CB-528E-B15A-D2E6-24CB4B623281}"/>
              </a:ext>
            </a:extLst>
          </p:cNvPr>
          <p:cNvPicPr preferRelativeResize="0"/>
          <p:nvPr/>
        </p:nvPicPr>
        <p:blipFill rotWithShape="1">
          <a:blip r:embed="rId6">
            <a:alphaModFix/>
          </a:blip>
          <a:srcRect/>
          <a:stretch/>
        </p:blipFill>
        <p:spPr>
          <a:xfrm>
            <a:off x="10058400" y="2922798"/>
            <a:ext cx="7791082" cy="5421101"/>
          </a:xfrm>
          <a:prstGeom prst="rect">
            <a:avLst/>
          </a:prstGeom>
          <a:noFill/>
          <a:ln>
            <a:noFill/>
          </a:ln>
        </p:spPr>
      </p:pic>
      <p:sp>
        <p:nvSpPr>
          <p:cNvPr id="9" name="TextBox 8">
            <a:extLst>
              <a:ext uri="{FF2B5EF4-FFF2-40B4-BE49-F238E27FC236}">
                <a16:creationId xmlns:a16="http://schemas.microsoft.com/office/drawing/2014/main" id="{D3971AEE-A43E-0091-CEB0-A2957C5457AD}"/>
              </a:ext>
            </a:extLst>
          </p:cNvPr>
          <p:cNvSpPr txBox="1"/>
          <p:nvPr/>
        </p:nvSpPr>
        <p:spPr>
          <a:xfrm>
            <a:off x="1066800" y="8801100"/>
            <a:ext cx="4038600" cy="861774"/>
          </a:xfrm>
          <a:prstGeom prst="rect">
            <a:avLst/>
          </a:prstGeom>
          <a:noFill/>
        </p:spPr>
        <p:txBody>
          <a:bodyPr wrap="square">
            <a:spAutoFit/>
          </a:bodyPr>
          <a:lstStyle/>
          <a:p>
            <a:pPr marL="0" marR="0" lvl="0" indent="0" algn="ctr" rtl="0">
              <a:spcBef>
                <a:spcPts val="0"/>
              </a:spcBef>
              <a:spcAft>
                <a:spcPts val="0"/>
              </a:spcAft>
              <a:buNone/>
            </a:pPr>
            <a:r>
              <a:rPr lang="en-US" sz="2500" b="0" i="0" u="none" strike="noStrike">
                <a:solidFill>
                  <a:srgbClr val="2E5B55"/>
                </a:solidFill>
                <a:latin typeface="Lato" panose="020F0502020204030203" pitchFamily="34" charset="0"/>
                <a:ea typeface="Lato" panose="020F0502020204030203" pitchFamily="34" charset="0"/>
                <a:cs typeface="Lato" panose="020F0502020204030203" pitchFamily="34" charset="0"/>
                <a:sym typeface="Times New Roman"/>
              </a:rPr>
              <a:t>Cửa chính sẽ tự động khóa ở mode Travel</a:t>
            </a:r>
            <a:endParaRPr lang="en-US" sz="2500">
              <a:solidFill>
                <a:srgbClr val="2E5B55"/>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1" name="TextBox 10">
            <a:extLst>
              <a:ext uri="{FF2B5EF4-FFF2-40B4-BE49-F238E27FC236}">
                <a16:creationId xmlns:a16="http://schemas.microsoft.com/office/drawing/2014/main" id="{A1F4F024-F8E5-48EC-E6EC-93417317F6AA}"/>
              </a:ext>
            </a:extLst>
          </p:cNvPr>
          <p:cNvSpPr txBox="1"/>
          <p:nvPr/>
        </p:nvSpPr>
        <p:spPr>
          <a:xfrm>
            <a:off x="6096000" y="8801100"/>
            <a:ext cx="3810000" cy="861774"/>
          </a:xfrm>
          <a:prstGeom prst="rect">
            <a:avLst/>
          </a:prstGeom>
          <a:noFill/>
        </p:spPr>
        <p:txBody>
          <a:bodyPr wrap="square">
            <a:spAutoFit/>
          </a:bodyPr>
          <a:lstStyle/>
          <a:p>
            <a:pPr marL="0" marR="0" lvl="0" indent="0" algn="ctr" rtl="0">
              <a:spcBef>
                <a:spcPts val="0"/>
              </a:spcBef>
              <a:spcAft>
                <a:spcPts val="0"/>
              </a:spcAft>
              <a:buNone/>
            </a:pPr>
            <a:r>
              <a:rPr lang="en-US" sz="2500" b="0" i="0" u="none" strike="noStrike">
                <a:solidFill>
                  <a:srgbClr val="2E5B55"/>
                </a:solidFill>
                <a:latin typeface="Lato" panose="020F0502020204030203" pitchFamily="34" charset="0"/>
                <a:ea typeface="Lato" panose="020F0502020204030203" pitchFamily="34" charset="0"/>
                <a:cs typeface="Lato" panose="020F0502020204030203" pitchFamily="34" charset="0"/>
                <a:sym typeface="Times New Roman"/>
              </a:rPr>
              <a:t>Cửa sổ, rèm và máy lạnh  sẽ luôn đóng</a:t>
            </a:r>
            <a:endParaRPr lang="en-US" sz="2500">
              <a:solidFill>
                <a:srgbClr val="2E5B55"/>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3" name="TextBox 12">
            <a:extLst>
              <a:ext uri="{FF2B5EF4-FFF2-40B4-BE49-F238E27FC236}">
                <a16:creationId xmlns:a16="http://schemas.microsoft.com/office/drawing/2014/main" id="{0ABAC385-0A10-04E2-8802-A948E75F9AAB}"/>
              </a:ext>
            </a:extLst>
          </p:cNvPr>
          <p:cNvSpPr txBox="1"/>
          <p:nvPr/>
        </p:nvSpPr>
        <p:spPr>
          <a:xfrm>
            <a:off x="10439400" y="8801100"/>
            <a:ext cx="6934200" cy="861774"/>
          </a:xfrm>
          <a:prstGeom prst="rect">
            <a:avLst/>
          </a:prstGeom>
          <a:noFill/>
        </p:spPr>
        <p:txBody>
          <a:bodyPr wrap="square">
            <a:spAutoFit/>
          </a:bodyPr>
          <a:lstStyle/>
          <a:p>
            <a:pPr marL="0" marR="0" lvl="0" indent="0" algn="ctr" rtl="0">
              <a:spcBef>
                <a:spcPts val="0"/>
              </a:spcBef>
              <a:spcAft>
                <a:spcPts val="0"/>
              </a:spcAft>
              <a:buNone/>
            </a:pPr>
            <a:r>
              <a:rPr lang="en-US" sz="2500" b="0" i="0" u="none" strike="noStrike">
                <a:solidFill>
                  <a:srgbClr val="2E5B55"/>
                </a:solidFill>
                <a:latin typeface="Lato" panose="020F0502020204030203" pitchFamily="34" charset="0"/>
                <a:ea typeface="Lato" panose="020F0502020204030203" pitchFamily="34" charset="0"/>
                <a:cs typeface="Lato" panose="020F0502020204030203" pitchFamily="34" charset="0"/>
                <a:sym typeface="Times New Roman"/>
              </a:rPr>
              <a:t>Tuy nhiên khi có chuyển động, đèn ở các phòng sẽ bật</a:t>
            </a:r>
            <a:endParaRPr lang="en-US" sz="2500">
              <a:solidFill>
                <a:srgbClr val="2E5B55"/>
              </a:solidFill>
              <a:latin typeface="Lato" panose="020F0502020204030203" pitchFamily="34" charset="0"/>
              <a:ea typeface="Lato" panose="020F0502020204030203" pitchFamily="34" charset="0"/>
              <a:cs typeface="Lato" panose="020F0502020204030203" pitchFamily="34" charset="0"/>
              <a:sym typeface="Calibri"/>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grpSp>
        <p:nvGrpSpPr>
          <p:cNvPr id="2" name="Group 2"/>
          <p:cNvGrpSpPr/>
          <p:nvPr/>
        </p:nvGrpSpPr>
        <p:grpSpPr>
          <a:xfrm>
            <a:off x="6984332" y="4662237"/>
            <a:ext cx="11303668" cy="5624763"/>
            <a:chOff x="0" y="0"/>
            <a:chExt cx="15071558" cy="7499684"/>
          </a:xfrm>
        </p:grpSpPr>
        <p:pic>
          <p:nvPicPr>
            <p:cNvPr id="3" name="Picture 3"/>
            <p:cNvPicPr>
              <a:picLocks noChangeAspect="1"/>
            </p:cNvPicPr>
            <p:nvPr/>
          </p:nvPicPr>
          <p:blipFill>
            <a:blip r:embed="rId2"/>
            <a:srcRect l="846" r="846"/>
            <a:stretch>
              <a:fillRect/>
            </a:stretch>
          </p:blipFill>
          <p:spPr>
            <a:xfrm>
              <a:off x="0" y="0"/>
              <a:ext cx="15071558" cy="7499684"/>
            </a:xfrm>
            <a:prstGeom prst="rect">
              <a:avLst/>
            </a:prstGeom>
          </p:spPr>
        </p:pic>
      </p:grpSp>
      <p:grpSp>
        <p:nvGrpSpPr>
          <p:cNvPr id="4" name="Group 4"/>
          <p:cNvGrpSpPr/>
          <p:nvPr/>
        </p:nvGrpSpPr>
        <p:grpSpPr>
          <a:xfrm>
            <a:off x="1028700" y="4662237"/>
            <a:ext cx="5733047" cy="5624763"/>
            <a:chOff x="0" y="0"/>
            <a:chExt cx="1509938" cy="1481419"/>
          </a:xfrm>
        </p:grpSpPr>
        <p:sp>
          <p:nvSpPr>
            <p:cNvPr id="5" name="Freeform 5"/>
            <p:cNvSpPr/>
            <p:nvPr/>
          </p:nvSpPr>
          <p:spPr>
            <a:xfrm>
              <a:off x="0" y="0"/>
              <a:ext cx="1509938" cy="1481419"/>
            </a:xfrm>
            <a:custGeom>
              <a:avLst/>
              <a:gdLst/>
              <a:ahLst/>
              <a:cxnLst/>
              <a:rect l="l" t="t" r="r" b="b"/>
              <a:pathLst>
                <a:path w="1509938" h="1481419">
                  <a:moveTo>
                    <a:pt x="0" y="0"/>
                  </a:moveTo>
                  <a:lnTo>
                    <a:pt x="1509938" y="0"/>
                  </a:lnTo>
                  <a:lnTo>
                    <a:pt x="1509938" y="1481419"/>
                  </a:lnTo>
                  <a:lnTo>
                    <a:pt x="0" y="1481419"/>
                  </a:lnTo>
                  <a:close/>
                </a:path>
              </a:pathLst>
            </a:custGeom>
            <a:solidFill>
              <a:srgbClr val="22524C"/>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693021" y="914400"/>
            <a:ext cx="12565400" cy="1085205"/>
          </a:xfrm>
          <a:prstGeom prst="rect">
            <a:avLst/>
          </a:prstGeom>
        </p:spPr>
        <p:txBody>
          <a:bodyPr lIns="0" tIns="0" rIns="0" bIns="0" rtlCol="0" anchor="t">
            <a:spAutoFit/>
          </a:bodyPr>
          <a:lstStyle/>
          <a:p>
            <a:pPr>
              <a:lnSpc>
                <a:spcPts val="8960"/>
              </a:lnSpc>
            </a:pPr>
            <a:r>
              <a:rPr lang="en-US" sz="6400" spc="-224">
                <a:solidFill>
                  <a:srgbClr val="000000"/>
                </a:solidFill>
                <a:latin typeface="Playfair Display Black" panose="00000A00000000000000" pitchFamily="2" charset="-93"/>
              </a:rPr>
              <a:t>GIỚI THIỆU VỀ HỆ THỐNG</a:t>
            </a:r>
          </a:p>
        </p:txBody>
      </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709316" y="2228178"/>
            <a:ext cx="239278" cy="239278"/>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23929" y="2228178"/>
            <a:ext cx="239278" cy="239278"/>
          </a:xfrm>
          <a:prstGeom prst="rect">
            <a:avLst/>
          </a:prstGeom>
        </p:spPr>
      </p:pic>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39406" y="2228178"/>
            <a:ext cx="239278" cy="239278"/>
          </a:xfrm>
          <a:prstGeom prst="rect">
            <a:avLst/>
          </a:prstGeom>
        </p:spPr>
      </p:pic>
      <p:sp>
        <p:nvSpPr>
          <p:cNvPr id="11" name="TextBox 11"/>
          <p:cNvSpPr txBox="1"/>
          <p:nvPr/>
        </p:nvSpPr>
        <p:spPr>
          <a:xfrm>
            <a:off x="1600200" y="5219700"/>
            <a:ext cx="4648200" cy="3808735"/>
          </a:xfrm>
          <a:prstGeom prst="rect">
            <a:avLst/>
          </a:prstGeom>
        </p:spPr>
        <p:txBody>
          <a:bodyPr wrap="square" lIns="0" tIns="0" rIns="0" bIns="0" rtlCol="0" anchor="t">
            <a:spAutoFit/>
          </a:bodyPr>
          <a:lstStyle/>
          <a:p>
            <a:pPr algn="just">
              <a:lnSpc>
                <a:spcPts val="3331"/>
              </a:lnSpc>
            </a:pPr>
            <a:r>
              <a:rPr lang="en-US" sz="2799" b="1" spc="-97">
                <a:solidFill>
                  <a:srgbClr val="FFFFFF"/>
                </a:solidFill>
                <a:latin typeface="Palatino Linotype" panose="02040502050505030304" pitchFamily="18" charset="0"/>
              </a:rPr>
              <a:t>Các phòng ngủ có thể đóng mở rèm cửa theo ánh sáng mặt trời.</a:t>
            </a:r>
          </a:p>
          <a:p>
            <a:pPr algn="just">
              <a:lnSpc>
                <a:spcPts val="3331"/>
              </a:lnSpc>
            </a:pPr>
            <a:r>
              <a:rPr lang="en-US" sz="2799" b="1" spc="-97">
                <a:solidFill>
                  <a:srgbClr val="FFFFFF"/>
                </a:solidFill>
                <a:latin typeface="Palatino Linotype" panose="02040502050505030304" pitchFamily="18" charset="0"/>
              </a:rPr>
              <a:t>Nếu có báo cháy thì mở cửa rèm, báo cháy</a:t>
            </a:r>
          </a:p>
          <a:p>
            <a:pPr algn="just">
              <a:lnSpc>
                <a:spcPts val="3331"/>
              </a:lnSpc>
            </a:pPr>
            <a:r>
              <a:rPr lang="en-US" sz="2799" b="1" spc="-97">
                <a:solidFill>
                  <a:srgbClr val="FFFFFF"/>
                </a:solidFill>
                <a:latin typeface="Palatino Linotype" panose="02040502050505030304" pitchFamily="18" charset="0"/>
              </a:rPr>
              <a:t>Xe hơi của gia đình về trước cửa thì cửa garage mở.</a:t>
            </a:r>
          </a:p>
          <a:p>
            <a:pPr algn="just">
              <a:lnSpc>
                <a:spcPts val="3331"/>
              </a:lnSpc>
            </a:pPr>
            <a:r>
              <a:rPr lang="en-US" sz="2799" b="1" spc="-97">
                <a:solidFill>
                  <a:srgbClr val="FFFFFF"/>
                </a:solidFill>
                <a:latin typeface="Palatino Linotype" panose="02040502050505030304" pitchFamily="18" charset="0"/>
              </a:rPr>
              <a:t>Trời mưa thì đóng cửa sổ.</a:t>
            </a:r>
          </a:p>
          <a:p>
            <a:pPr algn="just">
              <a:lnSpc>
                <a:spcPts val="3331"/>
              </a:lnSpc>
            </a:pPr>
            <a:endParaRPr lang="en-US" sz="2799" spc="-97">
              <a:solidFill>
                <a:srgbClr val="FFFFFF"/>
              </a:solidFill>
              <a:latin typeface="Poppins Medium"/>
            </a:endParaRPr>
          </a:p>
        </p:txBody>
      </p:sp>
      <p:grpSp>
        <p:nvGrpSpPr>
          <p:cNvPr id="12" name="Group 12"/>
          <p:cNvGrpSpPr/>
          <p:nvPr/>
        </p:nvGrpSpPr>
        <p:grpSpPr>
          <a:xfrm>
            <a:off x="1437680" y="8852904"/>
            <a:ext cx="4915088" cy="916068"/>
            <a:chOff x="0" y="0"/>
            <a:chExt cx="1294509" cy="241269"/>
          </a:xfrm>
        </p:grpSpPr>
        <p:sp>
          <p:nvSpPr>
            <p:cNvPr id="13" name="Freeform 13"/>
            <p:cNvSpPr/>
            <p:nvPr/>
          </p:nvSpPr>
          <p:spPr>
            <a:xfrm>
              <a:off x="0" y="0"/>
              <a:ext cx="1294509" cy="241269"/>
            </a:xfrm>
            <a:custGeom>
              <a:avLst/>
              <a:gdLst/>
              <a:ahLst/>
              <a:cxnLst/>
              <a:rect l="l" t="t" r="r" b="b"/>
              <a:pathLst>
                <a:path w="1294509" h="241269">
                  <a:moveTo>
                    <a:pt x="0" y="0"/>
                  </a:moveTo>
                  <a:lnTo>
                    <a:pt x="1294509" y="0"/>
                  </a:lnTo>
                  <a:lnTo>
                    <a:pt x="1294509" y="241269"/>
                  </a:lnTo>
                  <a:lnTo>
                    <a:pt x="0" y="241269"/>
                  </a:lnTo>
                  <a:close/>
                </a:path>
              </a:pathLst>
            </a:custGeom>
            <a:solidFill>
              <a:srgbClr val="000000"/>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450316" y="9071035"/>
            <a:ext cx="4915088" cy="423193"/>
          </a:xfrm>
          <a:prstGeom prst="rect">
            <a:avLst/>
          </a:prstGeom>
        </p:spPr>
        <p:txBody>
          <a:bodyPr lIns="0" tIns="0" rIns="0" bIns="0" rtlCol="0" anchor="t">
            <a:spAutoFit/>
          </a:bodyPr>
          <a:lstStyle/>
          <a:p>
            <a:pPr algn="ctr">
              <a:lnSpc>
                <a:spcPts val="3331"/>
              </a:lnSpc>
            </a:pPr>
            <a:r>
              <a:rPr lang="en-US" sz="2799" spc="-97">
                <a:solidFill>
                  <a:srgbClr val="FFFFFF"/>
                </a:solidFill>
                <a:latin typeface="Playfair Display Black" panose="00000A00000000000000" pitchFamily="2" charset="-93"/>
              </a:rPr>
              <a:t>NGỮ CẢNH CƠ BẢN</a:t>
            </a:r>
          </a:p>
        </p:txBody>
      </p:sp>
      <p:sp>
        <p:nvSpPr>
          <p:cNvPr id="16" name="TextBox 16"/>
          <p:cNvSpPr txBox="1"/>
          <p:nvPr/>
        </p:nvSpPr>
        <p:spPr>
          <a:xfrm>
            <a:off x="1028268" y="2922688"/>
            <a:ext cx="16230600" cy="1227168"/>
          </a:xfrm>
          <a:prstGeom prst="rect">
            <a:avLst/>
          </a:prstGeom>
        </p:spPr>
        <p:txBody>
          <a:bodyPr lIns="0" tIns="0" rIns="0" bIns="0" rtlCol="0" anchor="t">
            <a:spAutoFit/>
          </a:bodyPr>
          <a:lstStyle/>
          <a:p>
            <a:pPr algn="ctr">
              <a:lnSpc>
                <a:spcPts val="3235"/>
              </a:lnSpc>
              <a:spcBef>
                <a:spcPct val="0"/>
              </a:spcBef>
            </a:pPr>
            <a:r>
              <a:rPr lang="en-US" sz="2311" spc="205">
                <a:solidFill>
                  <a:srgbClr val="000000"/>
                </a:solidFill>
                <a:latin typeface="Public Sans"/>
              </a:rPr>
              <a:t>Một căn nhà có 2 phòng ngủ, 2 phòng khách, 2 cửa ra vào, 2 cửa sổ, và 1 garage xe hơi. Mỗi căn phòng có lắp máy lạnh, đèn chính, đèn ngủ. Ngoài ra bếp ăn có tủ lạnh, máy rửa chén, bếp điện và một số thiết bị khác.</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82212">
            <a:off x="1729080" y="1161559"/>
            <a:ext cx="1151481" cy="115779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5676" flipH="1">
            <a:off x="15968043" y="327611"/>
            <a:ext cx="884097" cy="888946"/>
          </a:xfrm>
          <a:prstGeom prst="rect">
            <a:avLst/>
          </a:prstGeom>
        </p:spPr>
      </p:pic>
      <p:sp>
        <p:nvSpPr>
          <p:cNvPr id="4" name="TextBox 4"/>
          <p:cNvSpPr txBox="1"/>
          <p:nvPr/>
        </p:nvSpPr>
        <p:spPr>
          <a:xfrm>
            <a:off x="2895600" y="952500"/>
            <a:ext cx="14325600" cy="2107949"/>
          </a:xfrm>
          <a:prstGeom prst="rect">
            <a:avLst/>
          </a:prstGeom>
        </p:spPr>
        <p:txBody>
          <a:bodyPr wrap="square" lIns="0" tIns="0" rIns="0" bIns="0" rtlCol="0" anchor="t">
            <a:spAutoFit/>
          </a:bodyPr>
          <a:lstStyle/>
          <a:p>
            <a:pPr>
              <a:lnSpc>
                <a:spcPts val="8925"/>
              </a:lnSpc>
            </a:pPr>
            <a:r>
              <a:rPr lang="en-US" sz="6375">
                <a:solidFill>
                  <a:srgbClr val="22524C"/>
                </a:solidFill>
                <a:latin typeface="TT Norms ExtraBold"/>
              </a:rPr>
              <a:t>Hệ Thống Báo Cháy Ở Travel Mode</a:t>
            </a:r>
          </a:p>
          <a:p>
            <a:pPr marL="0" lvl="0" indent="0" algn="l">
              <a:lnSpc>
                <a:spcPts val="7525"/>
              </a:lnSpc>
              <a:spcBef>
                <a:spcPct val="0"/>
              </a:spcBef>
            </a:pPr>
            <a:endParaRPr lang="en-US" sz="6375">
              <a:solidFill>
                <a:srgbClr val="22524C"/>
              </a:solidFill>
              <a:latin typeface="TT Norms ExtraBold"/>
            </a:endParaRPr>
          </a:p>
        </p:txBody>
      </p:sp>
      <p:pic>
        <p:nvPicPr>
          <p:cNvPr id="5" name="Google Shape;303;g173925a897a_0_668">
            <a:extLst>
              <a:ext uri="{FF2B5EF4-FFF2-40B4-BE49-F238E27FC236}">
                <a16:creationId xmlns:a16="http://schemas.microsoft.com/office/drawing/2014/main" id="{6DBC0D82-4BA8-E7BA-CDBE-B805314E933B}"/>
              </a:ext>
            </a:extLst>
          </p:cNvPr>
          <p:cNvPicPr preferRelativeResize="0">
            <a:picLocks/>
          </p:cNvPicPr>
          <p:nvPr/>
        </p:nvPicPr>
        <p:blipFill rotWithShape="1">
          <a:blip r:embed="rId4">
            <a:alphaModFix/>
          </a:blip>
          <a:srcRect/>
          <a:stretch/>
        </p:blipFill>
        <p:spPr>
          <a:xfrm>
            <a:off x="4114800" y="2781300"/>
            <a:ext cx="10324017" cy="5716541"/>
          </a:xfrm>
          <a:prstGeom prst="rect">
            <a:avLst/>
          </a:prstGeom>
          <a:noFill/>
          <a:ln>
            <a:noFill/>
          </a:ln>
        </p:spPr>
      </p:pic>
      <p:sp>
        <p:nvSpPr>
          <p:cNvPr id="7" name="TextBox 6">
            <a:extLst>
              <a:ext uri="{FF2B5EF4-FFF2-40B4-BE49-F238E27FC236}">
                <a16:creationId xmlns:a16="http://schemas.microsoft.com/office/drawing/2014/main" id="{B7491457-B3B9-36E0-FC99-4C5AD8228222}"/>
              </a:ext>
            </a:extLst>
          </p:cNvPr>
          <p:cNvSpPr txBox="1"/>
          <p:nvPr/>
        </p:nvSpPr>
        <p:spPr>
          <a:xfrm>
            <a:off x="5715000" y="8648700"/>
            <a:ext cx="9144000" cy="477054"/>
          </a:xfrm>
          <a:prstGeom prst="rect">
            <a:avLst/>
          </a:prstGeom>
          <a:noFill/>
        </p:spPr>
        <p:txBody>
          <a:bodyPr wrap="square">
            <a:spAutoFit/>
          </a:bodyPr>
          <a:lstStyle/>
          <a:p>
            <a:pPr marL="0" marR="0" lvl="0" indent="0" algn="l" rtl="0">
              <a:spcBef>
                <a:spcPts val="0"/>
              </a:spcBef>
              <a:spcAft>
                <a:spcPts val="0"/>
              </a:spcAft>
              <a:buNone/>
            </a:pPr>
            <a:r>
              <a:rPr lang="en-US" sz="2500">
                <a:solidFill>
                  <a:srgbClr val="2E5B55"/>
                </a:solidFill>
                <a:latin typeface="Lato" panose="020F0502020204030203" pitchFamily="34" charset="0"/>
                <a:ea typeface="Lato" panose="020F0502020204030203" pitchFamily="34" charset="0"/>
                <a:cs typeface="Lato" panose="020F0502020204030203" pitchFamily="34" charset="0"/>
                <a:sym typeface="Times New Roman"/>
              </a:rPr>
              <a:t>K</a:t>
            </a:r>
            <a:r>
              <a:rPr lang="vi-VN" sz="2500" b="0" i="0" u="none" strike="noStrike">
                <a:solidFill>
                  <a:srgbClr val="2E5B55"/>
                </a:solidFill>
                <a:latin typeface="Lato" panose="020F0502020204030203" pitchFamily="34" charset="0"/>
                <a:ea typeface="Lato" panose="020F0502020204030203" pitchFamily="34" charset="0"/>
                <a:cs typeface="Lato" panose="020F0502020204030203" pitchFamily="34" charset="0"/>
                <a:sym typeface="Times New Roman"/>
              </a:rPr>
              <a:t>hi có cháy hệ thống vẫn hoạt động bình thường</a:t>
            </a:r>
            <a:endParaRPr lang="vi-VN" sz="2500">
              <a:solidFill>
                <a:srgbClr val="2E5B55"/>
              </a:solidFill>
              <a:latin typeface="Lato" panose="020F0502020204030203" pitchFamily="34" charset="0"/>
              <a:ea typeface="Lato" panose="020F0502020204030203" pitchFamily="34" charset="0"/>
              <a:cs typeface="Lato" panose="020F0502020204030203" pitchFamily="34" charset="0"/>
              <a:sym typeface="Calibri"/>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82212">
            <a:off x="1729080" y="1161559"/>
            <a:ext cx="1151481" cy="115779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5676" flipH="1">
            <a:off x="17219270" y="9440583"/>
            <a:ext cx="884097" cy="888946"/>
          </a:xfrm>
          <a:prstGeom prst="rect">
            <a:avLst/>
          </a:prstGeom>
        </p:spPr>
      </p:pic>
      <p:pic>
        <p:nvPicPr>
          <p:cNvPr id="4" name="Picture 4"/>
          <p:cNvPicPr>
            <a:picLocks noChangeAspect="1"/>
          </p:cNvPicPr>
          <p:nvPr/>
        </p:nvPicPr>
        <p:blipFill>
          <a:blip r:embed="rId4"/>
          <a:srcRect/>
          <a:stretch>
            <a:fillRect/>
          </a:stretch>
        </p:blipFill>
        <p:spPr>
          <a:xfrm>
            <a:off x="1028700" y="2825052"/>
            <a:ext cx="11057602" cy="5521175"/>
          </a:xfrm>
          <a:prstGeom prst="rect">
            <a:avLst/>
          </a:prstGeom>
        </p:spPr>
      </p:pic>
      <p:pic>
        <p:nvPicPr>
          <p:cNvPr id="5" name="Picture 5"/>
          <p:cNvPicPr>
            <a:picLocks noChangeAspect="1"/>
          </p:cNvPicPr>
          <p:nvPr/>
        </p:nvPicPr>
        <p:blipFill>
          <a:blip r:embed="rId5"/>
          <a:srcRect/>
          <a:stretch>
            <a:fillRect/>
          </a:stretch>
        </p:blipFill>
        <p:spPr>
          <a:xfrm>
            <a:off x="12971954" y="2825052"/>
            <a:ext cx="4300272" cy="3842448"/>
          </a:xfrm>
          <a:prstGeom prst="rect">
            <a:avLst/>
          </a:prstGeom>
        </p:spPr>
      </p:pic>
      <p:sp>
        <p:nvSpPr>
          <p:cNvPr id="6" name="TextBox 6"/>
          <p:cNvSpPr txBox="1"/>
          <p:nvPr/>
        </p:nvSpPr>
        <p:spPr>
          <a:xfrm>
            <a:off x="3429000" y="647700"/>
            <a:ext cx="12204500" cy="1873245"/>
          </a:xfrm>
          <a:prstGeom prst="rect">
            <a:avLst/>
          </a:prstGeom>
        </p:spPr>
        <p:txBody>
          <a:bodyPr lIns="0" tIns="0" rIns="0" bIns="0" rtlCol="0" anchor="t">
            <a:spAutoFit/>
          </a:bodyPr>
          <a:lstStyle/>
          <a:p>
            <a:pPr marL="0" lvl="0" indent="0" algn="l">
              <a:lnSpc>
                <a:spcPts val="7525"/>
              </a:lnSpc>
              <a:spcBef>
                <a:spcPct val="0"/>
              </a:spcBef>
            </a:pPr>
            <a:r>
              <a:rPr lang="en-US" sz="5375">
                <a:solidFill>
                  <a:srgbClr val="22524C"/>
                </a:solidFill>
                <a:latin typeface="TT Norms ExtraBold"/>
              </a:rPr>
              <a:t>Gửi Email Đến Thiết Bị Thông Minh Của Chủ Nhà</a:t>
            </a:r>
          </a:p>
        </p:txBody>
      </p:sp>
      <p:sp>
        <p:nvSpPr>
          <p:cNvPr id="7" name="TextBox 7"/>
          <p:cNvSpPr txBox="1"/>
          <p:nvPr/>
        </p:nvSpPr>
        <p:spPr>
          <a:xfrm>
            <a:off x="12954000" y="6896100"/>
            <a:ext cx="4419600" cy="1492250"/>
          </a:xfrm>
          <a:prstGeom prst="rect">
            <a:avLst/>
          </a:prstGeom>
        </p:spPr>
        <p:txBody>
          <a:bodyPr wrap="square" lIns="0" tIns="0" rIns="0" bIns="0" rtlCol="0" anchor="t">
            <a:spAutoFit/>
          </a:bodyPr>
          <a:lstStyle/>
          <a:p>
            <a:pPr algn="ctr">
              <a:lnSpc>
                <a:spcPts val="4000"/>
              </a:lnSpc>
              <a:spcBef>
                <a:spcPct val="0"/>
              </a:spcBef>
            </a:pPr>
            <a:r>
              <a:rPr lang="en-US" sz="2500" spc="25">
                <a:solidFill>
                  <a:srgbClr val="22524C"/>
                </a:solidFill>
                <a:latin typeface="Lato"/>
              </a:rPr>
              <a:t>Khi các đèn được bật, SBC sẽ gửi thông báo đến thiết bị thông minh của chủ nhà.</a:t>
            </a:r>
          </a:p>
        </p:txBody>
      </p:sp>
      <p:sp>
        <p:nvSpPr>
          <p:cNvPr id="8" name="TextBox 8"/>
          <p:cNvSpPr txBox="1"/>
          <p:nvPr/>
        </p:nvSpPr>
        <p:spPr>
          <a:xfrm>
            <a:off x="990600" y="8420100"/>
            <a:ext cx="11057602" cy="453009"/>
          </a:xfrm>
          <a:prstGeom prst="rect">
            <a:avLst/>
          </a:prstGeom>
        </p:spPr>
        <p:txBody>
          <a:bodyPr lIns="0" tIns="0" rIns="0" bIns="0" rtlCol="0" anchor="t">
            <a:spAutoFit/>
          </a:bodyPr>
          <a:lstStyle/>
          <a:p>
            <a:pPr algn="ctr">
              <a:lnSpc>
                <a:spcPts val="4000"/>
              </a:lnSpc>
              <a:spcBef>
                <a:spcPct val="0"/>
              </a:spcBef>
            </a:pPr>
            <a:r>
              <a:rPr lang="en-US" sz="2500" spc="25">
                <a:solidFill>
                  <a:srgbClr val="22524C"/>
                </a:solidFill>
                <a:latin typeface="Lato"/>
              </a:rPr>
              <a:t>SBC gửi email </a:t>
            </a:r>
            <a:r>
              <a:rPr lang="en-US" sz="2500" spc="25">
                <a:solidFill>
                  <a:srgbClr val="2E5B55"/>
                </a:solidFill>
                <a:latin typeface="Lato"/>
              </a:rPr>
              <a:t>báo</a:t>
            </a:r>
            <a:r>
              <a:rPr lang="en-US" sz="2500" spc="25">
                <a:solidFill>
                  <a:srgbClr val="22524C"/>
                </a:solidFill>
                <a:latin typeface="Lato"/>
              </a:rPr>
              <a:t> cháy đến điện thoại chủ nhà</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252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8323"/>
          <a:stretch>
            <a:fillRect/>
          </a:stretch>
        </p:blipFill>
        <p:spPr>
          <a:xfrm>
            <a:off x="2819400" y="356424"/>
            <a:ext cx="8991600" cy="981627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8492" y="-999804"/>
            <a:ext cx="4294383"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5366916" y="7231994"/>
            <a:ext cx="429438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Lst>
          </a:blip>
          <a:srcRect/>
          <a:stretch/>
        </p:blipFill>
        <p:spPr>
          <a:xfrm>
            <a:off x="3048000" y="1028700"/>
            <a:ext cx="8763000" cy="9144000"/>
          </a:xfrm>
          <a:prstGeom prst="rect">
            <a:avLst/>
          </a:prstGeom>
        </p:spPr>
      </p:pic>
      <p:sp>
        <p:nvSpPr>
          <p:cNvPr id="6" name="TextBox 6"/>
          <p:cNvSpPr txBox="1"/>
          <p:nvPr/>
        </p:nvSpPr>
        <p:spPr>
          <a:xfrm>
            <a:off x="12573000" y="2171700"/>
            <a:ext cx="6102740" cy="2618666"/>
          </a:xfrm>
          <a:prstGeom prst="rect">
            <a:avLst/>
          </a:prstGeom>
        </p:spPr>
        <p:txBody>
          <a:bodyPr lIns="0" tIns="0" rIns="0" bIns="0" rtlCol="0" anchor="t">
            <a:spAutoFit/>
          </a:bodyPr>
          <a:lstStyle/>
          <a:p>
            <a:pPr marL="0" lvl="0" indent="0" algn="l">
              <a:lnSpc>
                <a:spcPts val="10360"/>
              </a:lnSpc>
              <a:spcBef>
                <a:spcPct val="0"/>
              </a:spcBef>
            </a:pPr>
            <a:r>
              <a:rPr lang="en-US" sz="7400">
                <a:solidFill>
                  <a:srgbClr val="F5FFEF"/>
                </a:solidFill>
                <a:latin typeface="TT Norms ExtraBold"/>
              </a:rPr>
              <a:t>Lưu Đồ Giải Thuật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grpSp>
        <p:nvGrpSpPr>
          <p:cNvPr id="2" name="Group 2"/>
          <p:cNvGrpSpPr/>
          <p:nvPr/>
        </p:nvGrpSpPr>
        <p:grpSpPr>
          <a:xfrm>
            <a:off x="-3851527" y="4144594"/>
            <a:ext cx="7703053" cy="9375244"/>
            <a:chOff x="0" y="0"/>
            <a:chExt cx="4224020" cy="5140977"/>
          </a:xfrm>
        </p:grpSpPr>
        <p:sp>
          <p:nvSpPr>
            <p:cNvPr id="3" name="Freeform 3"/>
            <p:cNvSpPr/>
            <p:nvPr/>
          </p:nvSpPr>
          <p:spPr>
            <a:xfrm>
              <a:off x="0" y="0"/>
              <a:ext cx="4224020" cy="5140977"/>
            </a:xfrm>
            <a:custGeom>
              <a:avLst/>
              <a:gdLst/>
              <a:ahLst/>
              <a:cxnLst/>
              <a:rect l="l" t="t" r="r" b="b"/>
              <a:pathLst>
                <a:path w="4224020" h="5140977">
                  <a:moveTo>
                    <a:pt x="4224020" y="5140977"/>
                  </a:moveTo>
                  <a:lnTo>
                    <a:pt x="2441575" y="5140977"/>
                  </a:lnTo>
                  <a:cubicBezTo>
                    <a:pt x="1093089" y="5140977"/>
                    <a:pt x="0" y="4047888"/>
                    <a:pt x="0" y="2699402"/>
                  </a:cubicBezTo>
                  <a:lnTo>
                    <a:pt x="0" y="0"/>
                  </a:lnTo>
                  <a:lnTo>
                    <a:pt x="1782445" y="0"/>
                  </a:lnTo>
                  <a:cubicBezTo>
                    <a:pt x="3130931" y="0"/>
                    <a:pt x="4224020" y="1093089"/>
                    <a:pt x="4224020" y="2441575"/>
                  </a:cubicBezTo>
                  <a:lnTo>
                    <a:pt x="4224020" y="5140977"/>
                  </a:lnTo>
                  <a:close/>
                </a:path>
              </a:pathLst>
            </a:custGeom>
            <a:solidFill>
              <a:srgbClr val="22524C"/>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99977">
            <a:off x="16600905" y="-405982"/>
            <a:ext cx="3374190" cy="3374190"/>
          </a:xfrm>
          <a:prstGeom prst="rect">
            <a:avLst/>
          </a:prstGeom>
        </p:spPr>
      </p:pic>
      <p:grpSp>
        <p:nvGrpSpPr>
          <p:cNvPr id="5" name="Group 5"/>
          <p:cNvGrpSpPr/>
          <p:nvPr/>
        </p:nvGrpSpPr>
        <p:grpSpPr>
          <a:xfrm>
            <a:off x="5658210" y="2248820"/>
            <a:ext cx="9781458" cy="3474736"/>
            <a:chOff x="0" y="2351413"/>
            <a:chExt cx="13041944" cy="4632981"/>
          </a:xfrm>
        </p:grpSpPr>
        <p:sp>
          <p:nvSpPr>
            <p:cNvPr id="6" name="TextBox 6"/>
            <p:cNvSpPr txBox="1"/>
            <p:nvPr/>
          </p:nvSpPr>
          <p:spPr>
            <a:xfrm>
              <a:off x="482120" y="4876123"/>
              <a:ext cx="12559824" cy="2108271"/>
            </a:xfrm>
            <a:prstGeom prst="rect">
              <a:avLst/>
            </a:prstGeom>
          </p:spPr>
          <p:txBody>
            <a:bodyPr lIns="0" tIns="0" rIns="0" bIns="0" rtlCol="0" anchor="t">
              <a:spAutoFit/>
            </a:bodyPr>
            <a:lstStyle/>
            <a:p>
              <a:pPr marL="0" lvl="0" indent="0">
                <a:lnSpc>
                  <a:spcPts val="12599"/>
                </a:lnSpc>
                <a:spcBef>
                  <a:spcPct val="0"/>
                </a:spcBef>
              </a:pPr>
              <a:r>
                <a:rPr lang="en-US" sz="9600">
                  <a:solidFill>
                    <a:srgbClr val="D13B00"/>
                  </a:solidFill>
                  <a:latin typeface="TT Norms ExtraBold"/>
                </a:rPr>
                <a:t>ĐÁNH GIÁ</a:t>
              </a:r>
            </a:p>
          </p:txBody>
        </p:sp>
        <p:sp>
          <p:nvSpPr>
            <p:cNvPr id="7" name="TextBox 7"/>
            <p:cNvSpPr txBox="1"/>
            <p:nvPr/>
          </p:nvSpPr>
          <p:spPr>
            <a:xfrm>
              <a:off x="0" y="2351413"/>
              <a:ext cx="12559824" cy="608541"/>
            </a:xfrm>
            <a:prstGeom prst="rect">
              <a:avLst/>
            </a:prstGeom>
          </p:spPr>
          <p:txBody>
            <a:bodyPr lIns="0" tIns="0" rIns="0" bIns="0" rtlCol="0" anchor="t">
              <a:spAutoFit/>
            </a:bodyPr>
            <a:lstStyle/>
            <a:p>
              <a:pPr marL="0" lvl="0" indent="0">
                <a:lnSpc>
                  <a:spcPts val="4000"/>
                </a:lnSpc>
                <a:spcBef>
                  <a:spcPct val="0"/>
                </a:spcBef>
              </a:pPr>
              <a:endParaRPr/>
            </a:p>
          </p:txBody>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266581">
            <a:off x="-53241" y="4937608"/>
            <a:ext cx="1151481" cy="115779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2524C"/>
        </a:solidFill>
        <a:effectLst/>
      </p:bgPr>
    </p:bg>
    <p:spTree>
      <p:nvGrpSpPr>
        <p:cNvPr id="1" name=""/>
        <p:cNvGrpSpPr/>
        <p:nvPr/>
      </p:nvGrpSpPr>
      <p:grpSpPr>
        <a:xfrm>
          <a:off x="0" y="0"/>
          <a:ext cx="0" cy="0"/>
          <a:chOff x="0" y="0"/>
          <a:chExt cx="0" cy="0"/>
        </a:xfrm>
      </p:grpSpPr>
      <p:sp>
        <p:nvSpPr>
          <p:cNvPr id="2" name="AutoShape 2"/>
          <p:cNvSpPr/>
          <p:nvPr/>
        </p:nvSpPr>
        <p:spPr>
          <a:xfrm rot="62956">
            <a:off x="3507353" y="2895811"/>
            <a:ext cx="11292044" cy="4273449"/>
          </a:xfrm>
          <a:prstGeom prst="rect">
            <a:avLst/>
          </a:prstGeom>
          <a:solidFill>
            <a:srgbClr val="FEFFED"/>
          </a:solidFill>
        </p:spPr>
      </p:sp>
      <p:sp>
        <p:nvSpPr>
          <p:cNvPr id="3" name="AutoShape 3"/>
          <p:cNvSpPr/>
          <p:nvPr/>
        </p:nvSpPr>
        <p:spPr>
          <a:xfrm rot="-72798">
            <a:off x="2884404" y="6921483"/>
            <a:ext cx="6062089" cy="1611504"/>
          </a:xfrm>
          <a:prstGeom prst="rect">
            <a:avLst/>
          </a:prstGeom>
          <a:solidFill>
            <a:srgbClr val="FFE770"/>
          </a:solidFill>
        </p:spPr>
      </p:sp>
      <p:sp>
        <p:nvSpPr>
          <p:cNvPr id="4" name="AutoShape 4"/>
          <p:cNvSpPr/>
          <p:nvPr/>
        </p:nvSpPr>
        <p:spPr>
          <a:xfrm rot="128372">
            <a:off x="10093639" y="6929663"/>
            <a:ext cx="5799661" cy="1611504"/>
          </a:xfrm>
          <a:prstGeom prst="rect">
            <a:avLst/>
          </a:prstGeom>
          <a:solidFill>
            <a:srgbClr val="FFE770"/>
          </a:solidFill>
        </p:spPr>
      </p:sp>
      <p:sp>
        <p:nvSpPr>
          <p:cNvPr id="5" name="TextBox 5"/>
          <p:cNvSpPr txBox="1"/>
          <p:nvPr/>
        </p:nvSpPr>
        <p:spPr>
          <a:xfrm>
            <a:off x="5462446" y="722059"/>
            <a:ext cx="7363108" cy="1620636"/>
          </a:xfrm>
          <a:prstGeom prst="rect">
            <a:avLst/>
          </a:prstGeom>
        </p:spPr>
        <p:txBody>
          <a:bodyPr lIns="0" tIns="0" rIns="0" bIns="0" rtlCol="0" anchor="t">
            <a:spAutoFit/>
          </a:bodyPr>
          <a:lstStyle/>
          <a:p>
            <a:pPr marL="0" lvl="0" indent="0" algn="ctr">
              <a:lnSpc>
                <a:spcPts val="13124"/>
              </a:lnSpc>
              <a:spcBef>
                <a:spcPct val="0"/>
              </a:spcBef>
            </a:pPr>
            <a:r>
              <a:rPr lang="en-US" sz="9374">
                <a:solidFill>
                  <a:srgbClr val="F5FFEF"/>
                </a:solidFill>
                <a:latin typeface="TT Norms ExtraBold"/>
              </a:rPr>
              <a:t>Hạn Chế</a:t>
            </a:r>
          </a:p>
        </p:txBody>
      </p:sp>
      <p:sp>
        <p:nvSpPr>
          <p:cNvPr id="6" name="TextBox 6"/>
          <p:cNvSpPr txBox="1"/>
          <p:nvPr/>
        </p:nvSpPr>
        <p:spPr>
          <a:xfrm>
            <a:off x="3179983" y="6921353"/>
            <a:ext cx="5417868" cy="2501900"/>
          </a:xfrm>
          <a:prstGeom prst="rect">
            <a:avLst/>
          </a:prstGeom>
        </p:spPr>
        <p:txBody>
          <a:bodyPr lIns="0" tIns="0" rIns="0" bIns="0" rtlCol="0" anchor="t">
            <a:spAutoFit/>
          </a:bodyPr>
          <a:lstStyle/>
          <a:p>
            <a:pPr>
              <a:lnSpc>
                <a:spcPts val="4000"/>
              </a:lnSpc>
            </a:pPr>
            <a:r>
              <a:rPr lang="en-US" sz="2500" spc="25">
                <a:solidFill>
                  <a:srgbClr val="22524C"/>
                </a:solidFill>
                <a:latin typeface="Lato"/>
              </a:rPr>
              <a:t>Thiếu tính di động</a:t>
            </a:r>
          </a:p>
          <a:p>
            <a:pPr>
              <a:lnSpc>
                <a:spcPts val="4000"/>
              </a:lnSpc>
            </a:pPr>
            <a:r>
              <a:rPr lang="en-US" sz="2500" spc="25">
                <a:solidFill>
                  <a:srgbClr val="22524C"/>
                </a:solidFill>
                <a:latin typeface="Lato"/>
              </a:rPr>
              <a:t>Tốn chi phí lắp dây, SBC để mở rộng =&gt; khả năng mở rộng bị hạn chế.</a:t>
            </a:r>
          </a:p>
          <a:p>
            <a:pPr>
              <a:lnSpc>
                <a:spcPts val="4000"/>
              </a:lnSpc>
            </a:pPr>
            <a:r>
              <a:rPr lang="en-US" sz="2500" spc="25">
                <a:solidFill>
                  <a:srgbClr val="22524C"/>
                </a:solidFill>
                <a:latin typeface="Lato"/>
              </a:rPr>
              <a:t>Sp khôg hỗ trợ.</a:t>
            </a:r>
          </a:p>
          <a:p>
            <a:pPr marL="0" lvl="0" indent="0">
              <a:lnSpc>
                <a:spcPts val="4000"/>
              </a:lnSpc>
              <a:spcBef>
                <a:spcPct val="0"/>
              </a:spcBef>
            </a:pPr>
            <a:endParaRPr lang="en-US" sz="2500" spc="25">
              <a:solidFill>
                <a:srgbClr val="22524C"/>
              </a:solidFill>
              <a:latin typeface="Lato"/>
            </a:endParaRPr>
          </a:p>
        </p:txBody>
      </p:sp>
      <p:grpSp>
        <p:nvGrpSpPr>
          <p:cNvPr id="7" name="Group 7"/>
          <p:cNvGrpSpPr/>
          <p:nvPr/>
        </p:nvGrpSpPr>
        <p:grpSpPr>
          <a:xfrm rot="-642976">
            <a:off x="1964021" y="7173313"/>
            <a:ext cx="1145945" cy="114594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13B00"/>
            </a:solidFill>
          </p:spPr>
        </p:sp>
      </p:grpSp>
      <p:grpSp>
        <p:nvGrpSpPr>
          <p:cNvPr id="9" name="Group 9"/>
          <p:cNvGrpSpPr/>
          <p:nvPr/>
        </p:nvGrpSpPr>
        <p:grpSpPr>
          <a:xfrm rot="299439">
            <a:off x="9333028" y="7031073"/>
            <a:ext cx="1145945" cy="114594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13B00"/>
            </a:solidFill>
          </p:spPr>
        </p:sp>
      </p:grpSp>
      <p:sp>
        <p:nvSpPr>
          <p:cNvPr id="11" name="TextBox 11"/>
          <p:cNvSpPr txBox="1"/>
          <p:nvPr/>
        </p:nvSpPr>
        <p:spPr>
          <a:xfrm>
            <a:off x="2097650" y="7279812"/>
            <a:ext cx="878686" cy="944878"/>
          </a:xfrm>
          <a:prstGeom prst="rect">
            <a:avLst/>
          </a:prstGeom>
        </p:spPr>
        <p:txBody>
          <a:bodyPr lIns="0" tIns="0" rIns="0" bIns="0" rtlCol="0" anchor="t">
            <a:spAutoFit/>
          </a:bodyPr>
          <a:lstStyle/>
          <a:p>
            <a:pPr marL="0" lvl="0" indent="0" algn="ctr">
              <a:lnSpc>
                <a:spcPts val="3840"/>
              </a:lnSpc>
              <a:spcBef>
                <a:spcPct val="0"/>
              </a:spcBef>
            </a:pPr>
            <a:r>
              <a:rPr lang="en-US" sz="2400" spc="24">
                <a:solidFill>
                  <a:srgbClr val="FEFFED"/>
                </a:solidFill>
                <a:latin typeface="TT Norms ExtraBold"/>
              </a:rPr>
              <a:t>Có dây</a:t>
            </a:r>
          </a:p>
        </p:txBody>
      </p:sp>
      <p:sp>
        <p:nvSpPr>
          <p:cNvPr id="12" name="TextBox 12"/>
          <p:cNvSpPr txBox="1"/>
          <p:nvPr/>
        </p:nvSpPr>
        <p:spPr>
          <a:xfrm>
            <a:off x="9448800" y="7200900"/>
            <a:ext cx="878686" cy="817243"/>
          </a:xfrm>
          <a:prstGeom prst="rect">
            <a:avLst/>
          </a:prstGeom>
        </p:spPr>
        <p:txBody>
          <a:bodyPr lIns="0" tIns="0" rIns="0" bIns="0" rtlCol="0" anchor="t">
            <a:spAutoFit/>
          </a:bodyPr>
          <a:lstStyle/>
          <a:p>
            <a:pPr marL="0" lvl="0" indent="0" algn="ctr">
              <a:lnSpc>
                <a:spcPts val="3360"/>
              </a:lnSpc>
              <a:spcBef>
                <a:spcPct val="0"/>
              </a:spcBef>
            </a:pPr>
            <a:r>
              <a:rPr lang="en-US" sz="2100" spc="21">
                <a:solidFill>
                  <a:srgbClr val="FEFFED"/>
                </a:solidFill>
                <a:latin typeface="TT Norms ExtraBold"/>
              </a:rPr>
              <a:t>Không dây</a:t>
            </a:r>
          </a:p>
        </p:txBody>
      </p:sp>
      <p:sp>
        <p:nvSpPr>
          <p:cNvPr id="13" name="TextBox 13"/>
          <p:cNvSpPr txBox="1"/>
          <p:nvPr/>
        </p:nvSpPr>
        <p:spPr>
          <a:xfrm rot="210389">
            <a:off x="10599222" y="7345675"/>
            <a:ext cx="5319814" cy="965970"/>
          </a:xfrm>
          <a:prstGeom prst="rect">
            <a:avLst/>
          </a:prstGeom>
        </p:spPr>
        <p:txBody>
          <a:bodyPr lIns="0" tIns="0" rIns="0" bIns="0" rtlCol="0" anchor="t">
            <a:spAutoFit/>
          </a:bodyPr>
          <a:lstStyle/>
          <a:p>
            <a:pPr>
              <a:lnSpc>
                <a:spcPts val="4000"/>
              </a:lnSpc>
            </a:pPr>
            <a:r>
              <a:rPr lang="en-US" sz="2500" spc="25">
                <a:solidFill>
                  <a:srgbClr val="22524C"/>
                </a:solidFill>
                <a:latin typeface="Lato"/>
              </a:rPr>
              <a:t>Xử lý các trường hợp còn có độ trễ nhất định.</a:t>
            </a:r>
          </a:p>
        </p:txBody>
      </p:sp>
      <p:sp>
        <p:nvSpPr>
          <p:cNvPr id="14" name="TextBox 14"/>
          <p:cNvSpPr txBox="1"/>
          <p:nvPr/>
        </p:nvSpPr>
        <p:spPr>
          <a:xfrm>
            <a:off x="3534715" y="3713415"/>
            <a:ext cx="11302864" cy="2880597"/>
          </a:xfrm>
          <a:prstGeom prst="rect">
            <a:avLst/>
          </a:prstGeom>
        </p:spPr>
        <p:txBody>
          <a:bodyPr wrap="square" lIns="0" tIns="0" rIns="0" bIns="0" rtlCol="0" anchor="t">
            <a:spAutoFit/>
          </a:bodyPr>
          <a:lstStyle/>
          <a:p>
            <a:pPr marL="620714" lvl="1" indent="-310357">
              <a:lnSpc>
                <a:spcPts val="4600"/>
              </a:lnSpc>
              <a:buFont typeface="Arial"/>
              <a:buChar char="•"/>
            </a:pPr>
            <a:r>
              <a:rPr lang="en-US" sz="2875" spc="28">
                <a:solidFill>
                  <a:srgbClr val="22524C"/>
                </a:solidFill>
                <a:latin typeface="Lato"/>
              </a:rPr>
              <a:t>Packet tracer không hỗ trợ Light Sensor và Rèm cửa và một số thiết bị thông minh khác</a:t>
            </a:r>
          </a:p>
          <a:p>
            <a:pPr marL="620714" lvl="1" indent="-310357">
              <a:lnSpc>
                <a:spcPts val="4600"/>
              </a:lnSpc>
              <a:buFont typeface="Arial"/>
              <a:buChar char="•"/>
            </a:pPr>
            <a:r>
              <a:rPr lang="en-US" sz="2875" spc="28">
                <a:solidFill>
                  <a:srgbClr val="22524C"/>
                </a:solidFill>
                <a:latin typeface="Lato"/>
              </a:rPr>
              <a:t>Khó khăn trong vấn đề mở rộng mô hình</a:t>
            </a:r>
          </a:p>
          <a:p>
            <a:pPr marL="620714" lvl="1" indent="-310357">
              <a:lnSpc>
                <a:spcPts val="4600"/>
              </a:lnSpc>
              <a:buFont typeface="Arial"/>
              <a:buChar char="•"/>
            </a:pPr>
            <a:r>
              <a:rPr lang="en-US" sz="2875" spc="28">
                <a:solidFill>
                  <a:srgbClr val="22524C"/>
                </a:solidFill>
                <a:latin typeface="Lato"/>
              </a:rPr>
              <a:t>Chức năng cảnh báo thiết bị còn hoạt động khi ở mode Travel</a:t>
            </a:r>
          </a:p>
          <a:p>
            <a:pPr marL="0" lvl="0" indent="0" algn="ctr">
              <a:lnSpc>
                <a:spcPts val="4600"/>
              </a:lnSpc>
              <a:spcBef>
                <a:spcPct val="0"/>
              </a:spcBef>
            </a:pPr>
            <a:endParaRPr lang="en-US" sz="2875" spc="28">
              <a:solidFill>
                <a:srgbClr val="22524C"/>
              </a:solidFill>
              <a:latin typeface="Lato"/>
            </a:endParaRPr>
          </a:p>
        </p:txBody>
      </p:sp>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82212">
            <a:off x="1794083" y="1844456"/>
            <a:ext cx="1151481" cy="1157796"/>
          </a:xfrm>
          <a:prstGeom prst="rect">
            <a:avLst/>
          </a:prstGeom>
        </p:spPr>
      </p:pic>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5676" flipH="1">
            <a:off x="15298009" y="4699027"/>
            <a:ext cx="884097" cy="88894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416884" y="3378349"/>
            <a:ext cx="8163841" cy="6908651"/>
          </a:xfrm>
          <a:prstGeom prst="rect">
            <a:avLst/>
          </a:prstGeom>
        </p:spPr>
      </p:pic>
      <p:sp>
        <p:nvSpPr>
          <p:cNvPr id="3" name="TextBox 3"/>
          <p:cNvSpPr txBox="1"/>
          <p:nvPr/>
        </p:nvSpPr>
        <p:spPr>
          <a:xfrm>
            <a:off x="1028700" y="2623719"/>
            <a:ext cx="9528187" cy="4599721"/>
          </a:xfrm>
          <a:prstGeom prst="rect">
            <a:avLst/>
          </a:prstGeom>
        </p:spPr>
        <p:txBody>
          <a:bodyPr lIns="0" tIns="0" rIns="0" bIns="0" rtlCol="0" anchor="t">
            <a:spAutoFit/>
          </a:bodyPr>
          <a:lstStyle/>
          <a:p>
            <a:pPr algn="ctr">
              <a:lnSpc>
                <a:spcPts val="12099"/>
              </a:lnSpc>
              <a:spcBef>
                <a:spcPct val="0"/>
              </a:spcBef>
            </a:pPr>
            <a:r>
              <a:rPr lang="en-US" sz="8642">
                <a:solidFill>
                  <a:srgbClr val="22524C"/>
                </a:solidFill>
                <a:latin typeface="Sigmar One"/>
              </a:rPr>
              <a:t>Cảm ơn thầy và các bạn đã THEO DÕI</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grpSp>
        <p:nvGrpSpPr>
          <p:cNvPr id="2" name="Group 2"/>
          <p:cNvGrpSpPr/>
          <p:nvPr/>
        </p:nvGrpSpPr>
        <p:grpSpPr>
          <a:xfrm>
            <a:off x="6984332" y="4662237"/>
            <a:ext cx="11303668" cy="5624763"/>
            <a:chOff x="0" y="0"/>
            <a:chExt cx="15071558" cy="7499684"/>
          </a:xfrm>
        </p:grpSpPr>
        <p:pic>
          <p:nvPicPr>
            <p:cNvPr id="3" name="Picture 3"/>
            <p:cNvPicPr>
              <a:picLocks noChangeAspect="1"/>
            </p:cNvPicPr>
            <p:nvPr/>
          </p:nvPicPr>
          <p:blipFill>
            <a:blip r:embed="rId2"/>
            <a:srcRect l="846" r="846"/>
            <a:stretch>
              <a:fillRect/>
            </a:stretch>
          </p:blipFill>
          <p:spPr>
            <a:xfrm>
              <a:off x="0" y="0"/>
              <a:ext cx="15071558" cy="7499684"/>
            </a:xfrm>
            <a:prstGeom prst="rect">
              <a:avLst/>
            </a:prstGeom>
          </p:spPr>
        </p:pic>
      </p:grpSp>
      <p:grpSp>
        <p:nvGrpSpPr>
          <p:cNvPr id="4" name="Group 4"/>
          <p:cNvGrpSpPr/>
          <p:nvPr/>
        </p:nvGrpSpPr>
        <p:grpSpPr>
          <a:xfrm>
            <a:off x="1028700" y="4662237"/>
            <a:ext cx="5733047" cy="5624763"/>
            <a:chOff x="0" y="0"/>
            <a:chExt cx="1509938" cy="1481419"/>
          </a:xfrm>
        </p:grpSpPr>
        <p:sp>
          <p:nvSpPr>
            <p:cNvPr id="5" name="Freeform 5"/>
            <p:cNvSpPr/>
            <p:nvPr/>
          </p:nvSpPr>
          <p:spPr>
            <a:xfrm>
              <a:off x="0" y="0"/>
              <a:ext cx="1509938" cy="1481419"/>
            </a:xfrm>
            <a:custGeom>
              <a:avLst/>
              <a:gdLst/>
              <a:ahLst/>
              <a:cxnLst/>
              <a:rect l="l" t="t" r="r" b="b"/>
              <a:pathLst>
                <a:path w="1509938" h="1481419">
                  <a:moveTo>
                    <a:pt x="0" y="0"/>
                  </a:moveTo>
                  <a:lnTo>
                    <a:pt x="1509938" y="0"/>
                  </a:lnTo>
                  <a:lnTo>
                    <a:pt x="1509938" y="1481419"/>
                  </a:lnTo>
                  <a:lnTo>
                    <a:pt x="0" y="1481419"/>
                  </a:lnTo>
                  <a:close/>
                </a:path>
              </a:pathLst>
            </a:custGeom>
            <a:solidFill>
              <a:srgbClr val="22524C"/>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524000" y="5981700"/>
            <a:ext cx="4798084" cy="2962349"/>
          </a:xfrm>
          <a:prstGeom prst="rect">
            <a:avLst/>
          </a:prstGeom>
        </p:spPr>
        <p:txBody>
          <a:bodyPr wrap="square" lIns="0" tIns="0" rIns="0" bIns="0" rtlCol="0" anchor="t">
            <a:spAutoFit/>
          </a:bodyPr>
          <a:lstStyle/>
          <a:p>
            <a:pPr algn="just">
              <a:lnSpc>
                <a:spcPts val="3331"/>
              </a:lnSpc>
            </a:pPr>
            <a:r>
              <a:rPr lang="en-US" sz="3200" b="1" spc="-97">
                <a:solidFill>
                  <a:srgbClr val="FFFFFF"/>
                </a:solidFill>
                <a:latin typeface="Palatino Linotype" panose="02040502050505030304" pitchFamily="18" charset="0"/>
              </a:rPr>
              <a:t>Khi gia đình bật chế độ "Đi du lịch" thì các tính năng bị hạn chế, nhưng sẽ báo cho chủ nhân khi cửa mở/đèn bật</a:t>
            </a:r>
            <a:r>
              <a:rPr lang="en-US" sz="3200" b="1" spc="-97">
                <a:solidFill>
                  <a:srgbClr val="FFFFFF"/>
                </a:solidFill>
                <a:latin typeface="Poppins Medium"/>
              </a:rPr>
              <a:t>.</a:t>
            </a:r>
          </a:p>
          <a:p>
            <a:pPr algn="just">
              <a:lnSpc>
                <a:spcPts val="3331"/>
              </a:lnSpc>
            </a:pPr>
            <a:endParaRPr lang="en-US" sz="2799" spc="-97">
              <a:solidFill>
                <a:srgbClr val="FFFFFF"/>
              </a:solidFill>
              <a:latin typeface="Poppins Medium"/>
            </a:endParaRPr>
          </a:p>
          <a:p>
            <a:pPr algn="just">
              <a:lnSpc>
                <a:spcPts val="3331"/>
              </a:lnSpc>
            </a:pPr>
            <a:endParaRPr lang="en-US" sz="2799" spc="-97">
              <a:solidFill>
                <a:srgbClr val="FFFFFF"/>
              </a:solidFill>
              <a:latin typeface="Poppins Medium"/>
            </a:endParaRPr>
          </a:p>
        </p:txBody>
      </p:sp>
      <p:grpSp>
        <p:nvGrpSpPr>
          <p:cNvPr id="8" name="Group 8"/>
          <p:cNvGrpSpPr/>
          <p:nvPr/>
        </p:nvGrpSpPr>
        <p:grpSpPr>
          <a:xfrm>
            <a:off x="1437680" y="8852904"/>
            <a:ext cx="4915088" cy="916068"/>
            <a:chOff x="0" y="0"/>
            <a:chExt cx="1294509" cy="241269"/>
          </a:xfrm>
        </p:grpSpPr>
        <p:sp>
          <p:nvSpPr>
            <p:cNvPr id="9" name="Freeform 9"/>
            <p:cNvSpPr/>
            <p:nvPr/>
          </p:nvSpPr>
          <p:spPr>
            <a:xfrm>
              <a:off x="0" y="0"/>
              <a:ext cx="1294509" cy="241269"/>
            </a:xfrm>
            <a:custGeom>
              <a:avLst/>
              <a:gdLst/>
              <a:ahLst/>
              <a:cxnLst/>
              <a:rect l="l" t="t" r="r" b="b"/>
              <a:pathLst>
                <a:path w="1294509" h="241269">
                  <a:moveTo>
                    <a:pt x="0" y="0"/>
                  </a:moveTo>
                  <a:lnTo>
                    <a:pt x="1294509" y="0"/>
                  </a:lnTo>
                  <a:lnTo>
                    <a:pt x="1294509" y="241269"/>
                  </a:lnTo>
                  <a:lnTo>
                    <a:pt x="0" y="241269"/>
                  </a:lnTo>
                  <a:close/>
                </a:path>
              </a:pathLst>
            </a:custGeom>
            <a:solidFill>
              <a:srgbClr val="000000"/>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450316" y="9071035"/>
            <a:ext cx="4915088" cy="423193"/>
          </a:xfrm>
          <a:prstGeom prst="rect">
            <a:avLst/>
          </a:prstGeom>
        </p:spPr>
        <p:txBody>
          <a:bodyPr lIns="0" tIns="0" rIns="0" bIns="0" rtlCol="0" anchor="t">
            <a:spAutoFit/>
          </a:bodyPr>
          <a:lstStyle/>
          <a:p>
            <a:pPr algn="ctr">
              <a:lnSpc>
                <a:spcPts val="3331"/>
              </a:lnSpc>
            </a:pPr>
            <a:r>
              <a:rPr lang="en-US" sz="2799" spc="-97">
                <a:solidFill>
                  <a:srgbClr val="FFFFFF"/>
                </a:solidFill>
                <a:latin typeface="Playfair Display Black" panose="00000A00000000000000" pitchFamily="2" charset="-93"/>
              </a:rPr>
              <a:t>NGỮ CẢNH NÂNG CAO</a:t>
            </a:r>
          </a:p>
        </p:txBody>
      </p:sp>
      <p:sp>
        <p:nvSpPr>
          <p:cNvPr id="12" name="TextBox 12"/>
          <p:cNvSpPr txBox="1"/>
          <p:nvPr/>
        </p:nvSpPr>
        <p:spPr>
          <a:xfrm>
            <a:off x="3693021" y="914400"/>
            <a:ext cx="12565400" cy="1085205"/>
          </a:xfrm>
          <a:prstGeom prst="rect">
            <a:avLst/>
          </a:prstGeom>
        </p:spPr>
        <p:txBody>
          <a:bodyPr lIns="0" tIns="0" rIns="0" bIns="0" rtlCol="0" anchor="t">
            <a:spAutoFit/>
          </a:bodyPr>
          <a:lstStyle/>
          <a:p>
            <a:pPr>
              <a:lnSpc>
                <a:spcPts val="8960"/>
              </a:lnSpc>
            </a:pPr>
            <a:r>
              <a:rPr lang="en-US" sz="6400" spc="-224">
                <a:solidFill>
                  <a:srgbClr val="000000"/>
                </a:solidFill>
                <a:latin typeface="Playfair Display Black" panose="00000A00000000000000" pitchFamily="2" charset="-93"/>
              </a:rPr>
              <a:t>GIỚI THIỆU VỀ HỆ THỐNG</a:t>
            </a:r>
          </a:p>
        </p:txBody>
      </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709316" y="2228178"/>
            <a:ext cx="239278" cy="239278"/>
          </a:xfrm>
          <a:prstGeom prst="rect">
            <a:avLst/>
          </a:prstGeom>
        </p:spPr>
      </p:pic>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23929" y="2228178"/>
            <a:ext cx="239278" cy="239278"/>
          </a:xfrm>
          <a:prstGeom prst="rect">
            <a:avLst/>
          </a:prstGeom>
        </p:spPr>
      </p:pic>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39406" y="2228178"/>
            <a:ext cx="239278" cy="239278"/>
          </a:xfrm>
          <a:prstGeom prst="rect">
            <a:avLst/>
          </a:prstGeom>
        </p:spPr>
      </p:pic>
      <p:sp>
        <p:nvSpPr>
          <p:cNvPr id="16" name="TextBox 16"/>
          <p:cNvSpPr txBox="1"/>
          <p:nvPr/>
        </p:nvSpPr>
        <p:spPr>
          <a:xfrm>
            <a:off x="1028268" y="2922688"/>
            <a:ext cx="16230600" cy="1227168"/>
          </a:xfrm>
          <a:prstGeom prst="rect">
            <a:avLst/>
          </a:prstGeom>
        </p:spPr>
        <p:txBody>
          <a:bodyPr lIns="0" tIns="0" rIns="0" bIns="0" rtlCol="0" anchor="t">
            <a:spAutoFit/>
          </a:bodyPr>
          <a:lstStyle/>
          <a:p>
            <a:pPr algn="ctr">
              <a:lnSpc>
                <a:spcPts val="3235"/>
              </a:lnSpc>
              <a:spcBef>
                <a:spcPct val="0"/>
              </a:spcBef>
            </a:pPr>
            <a:r>
              <a:rPr lang="en-US" sz="2311" spc="205">
                <a:solidFill>
                  <a:srgbClr val="000000"/>
                </a:solidFill>
                <a:latin typeface="Public Sans"/>
              </a:rPr>
              <a:t>Một căn nhà có 2 phòng ngủ, 2 phòng khách, 2 cửa ra vào, 2 cửa sổ, và 1 garage xe hơi. Mỗi căn phòng có lắp máy lạnh, đèn chính, đèn ngủ. Ngoài ra bếp ăn có tủ lạnh, máy rửa chén, bếp điện và một số thiết bị khác.</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735446"/>
            <a:ext cx="18288000" cy="2185470"/>
            <a:chOff x="0" y="0"/>
            <a:chExt cx="4816593" cy="575597"/>
          </a:xfrm>
        </p:grpSpPr>
        <p:sp>
          <p:nvSpPr>
            <p:cNvPr id="3" name="Freeform 3"/>
            <p:cNvSpPr/>
            <p:nvPr/>
          </p:nvSpPr>
          <p:spPr>
            <a:xfrm>
              <a:off x="0" y="0"/>
              <a:ext cx="4816592" cy="575597"/>
            </a:xfrm>
            <a:custGeom>
              <a:avLst/>
              <a:gdLst/>
              <a:ahLst/>
              <a:cxnLst/>
              <a:rect l="l" t="t" r="r" b="b"/>
              <a:pathLst>
                <a:path w="4816592" h="575597">
                  <a:moveTo>
                    <a:pt x="0" y="0"/>
                  </a:moveTo>
                  <a:lnTo>
                    <a:pt x="4816592" y="0"/>
                  </a:lnTo>
                  <a:lnTo>
                    <a:pt x="4816592" y="575597"/>
                  </a:lnTo>
                  <a:lnTo>
                    <a:pt x="0" y="575597"/>
                  </a:lnTo>
                  <a:close/>
                </a:path>
              </a:pathLst>
            </a:custGeom>
            <a:solidFill>
              <a:srgbClr val="22524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81540" y="4498209"/>
            <a:ext cx="16230600" cy="4053345"/>
            <a:chOff x="0" y="0"/>
            <a:chExt cx="4274726" cy="1067548"/>
          </a:xfrm>
        </p:grpSpPr>
        <p:sp>
          <p:nvSpPr>
            <p:cNvPr id="6" name="Freeform 6"/>
            <p:cNvSpPr/>
            <p:nvPr/>
          </p:nvSpPr>
          <p:spPr>
            <a:xfrm>
              <a:off x="0" y="0"/>
              <a:ext cx="4274726" cy="1067548"/>
            </a:xfrm>
            <a:custGeom>
              <a:avLst/>
              <a:gdLst/>
              <a:ahLst/>
              <a:cxnLst/>
              <a:rect l="l" t="t" r="r" b="b"/>
              <a:pathLst>
                <a:path w="4274726" h="1067548">
                  <a:moveTo>
                    <a:pt x="0" y="0"/>
                  </a:moveTo>
                  <a:lnTo>
                    <a:pt x="4274726" y="0"/>
                  </a:lnTo>
                  <a:lnTo>
                    <a:pt x="4274726" y="1067548"/>
                  </a:lnTo>
                  <a:lnTo>
                    <a:pt x="0" y="1067548"/>
                  </a:lnTo>
                  <a:close/>
                </a:path>
              </a:pathLst>
            </a:custGeom>
            <a:solidFill>
              <a:srgbClr val="FEFFE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sp>
        <p:nvSpPr>
          <p:cNvPr id="8" name="TextBox 8"/>
          <p:cNvSpPr txBox="1"/>
          <p:nvPr/>
        </p:nvSpPr>
        <p:spPr>
          <a:xfrm>
            <a:off x="1028700" y="2210227"/>
            <a:ext cx="16230600" cy="1515753"/>
          </a:xfrm>
          <a:prstGeom prst="rect">
            <a:avLst/>
          </a:prstGeom>
        </p:spPr>
        <p:txBody>
          <a:bodyPr lIns="0" tIns="0" rIns="0" bIns="0" rtlCol="0" anchor="t">
            <a:spAutoFit/>
          </a:bodyPr>
          <a:lstStyle/>
          <a:p>
            <a:pPr algn="ctr">
              <a:lnSpc>
                <a:spcPts val="11300"/>
              </a:lnSpc>
            </a:pPr>
            <a:r>
              <a:rPr lang="en-US" sz="11300">
                <a:solidFill>
                  <a:srgbClr val="FEFBF3"/>
                </a:solidFill>
                <a:latin typeface="Paytone One"/>
              </a:rPr>
              <a:t>CÁC THIẾT BỊ SỬ DỤNG</a:t>
            </a:r>
          </a:p>
        </p:txBody>
      </p:sp>
      <p:sp>
        <p:nvSpPr>
          <p:cNvPr id="9" name="TextBox 9"/>
          <p:cNvSpPr txBox="1"/>
          <p:nvPr/>
        </p:nvSpPr>
        <p:spPr>
          <a:xfrm>
            <a:off x="1270915" y="5251933"/>
            <a:ext cx="3826431" cy="539750"/>
          </a:xfrm>
          <a:prstGeom prst="rect">
            <a:avLst/>
          </a:prstGeom>
        </p:spPr>
        <p:txBody>
          <a:bodyPr lIns="0" tIns="0" rIns="0" bIns="0" rtlCol="0" anchor="t">
            <a:spAutoFit/>
          </a:bodyPr>
          <a:lstStyle/>
          <a:p>
            <a:pPr algn="ctr">
              <a:lnSpc>
                <a:spcPts val="3999"/>
              </a:lnSpc>
            </a:pPr>
            <a:r>
              <a:rPr lang="en-US" sz="3999">
                <a:solidFill>
                  <a:srgbClr val="000000"/>
                </a:solidFill>
                <a:latin typeface="Lovelo"/>
              </a:rPr>
              <a:t>SENSOR</a:t>
            </a:r>
          </a:p>
        </p:txBody>
      </p:sp>
      <p:sp>
        <p:nvSpPr>
          <p:cNvPr id="10" name="TextBox 10"/>
          <p:cNvSpPr txBox="1"/>
          <p:nvPr/>
        </p:nvSpPr>
        <p:spPr>
          <a:xfrm>
            <a:off x="6947894" y="5251933"/>
            <a:ext cx="3842935" cy="539750"/>
          </a:xfrm>
          <a:prstGeom prst="rect">
            <a:avLst/>
          </a:prstGeom>
        </p:spPr>
        <p:txBody>
          <a:bodyPr lIns="0" tIns="0" rIns="0" bIns="0" rtlCol="0" anchor="t">
            <a:spAutoFit/>
          </a:bodyPr>
          <a:lstStyle/>
          <a:p>
            <a:pPr algn="ctr">
              <a:lnSpc>
                <a:spcPts val="3999"/>
              </a:lnSpc>
            </a:pPr>
            <a:r>
              <a:rPr lang="en-US" sz="3999">
                <a:solidFill>
                  <a:srgbClr val="000000"/>
                </a:solidFill>
                <a:latin typeface="Lovelo"/>
              </a:rPr>
              <a:t>MCU/SBC</a:t>
            </a:r>
          </a:p>
        </p:txBody>
      </p:sp>
      <p:sp>
        <p:nvSpPr>
          <p:cNvPr id="11" name="TextBox 11"/>
          <p:cNvSpPr txBox="1"/>
          <p:nvPr/>
        </p:nvSpPr>
        <p:spPr>
          <a:xfrm>
            <a:off x="11018307" y="7092740"/>
            <a:ext cx="3842935" cy="1044575"/>
          </a:xfrm>
          <a:prstGeom prst="rect">
            <a:avLst/>
          </a:prstGeom>
        </p:spPr>
        <p:txBody>
          <a:bodyPr lIns="0" tIns="0" rIns="0" bIns="0" rtlCol="0" anchor="t">
            <a:spAutoFit/>
          </a:bodyPr>
          <a:lstStyle/>
          <a:p>
            <a:pPr algn="ctr">
              <a:lnSpc>
                <a:spcPts val="3999"/>
              </a:lnSpc>
            </a:pPr>
            <a:r>
              <a:rPr lang="en-US" sz="3999">
                <a:solidFill>
                  <a:srgbClr val="000000"/>
                </a:solidFill>
                <a:latin typeface="Lovelo"/>
              </a:rPr>
              <a:t>Wireless</a:t>
            </a:r>
          </a:p>
          <a:p>
            <a:pPr algn="ctr">
              <a:lnSpc>
                <a:spcPts val="3999"/>
              </a:lnSpc>
            </a:pPr>
            <a:r>
              <a:rPr lang="en-US" sz="3999">
                <a:solidFill>
                  <a:srgbClr val="000000"/>
                </a:solidFill>
                <a:latin typeface="Lovelo"/>
              </a:rPr>
              <a:t>ROUTER</a:t>
            </a:r>
          </a:p>
        </p:txBody>
      </p:sp>
      <p:sp>
        <p:nvSpPr>
          <p:cNvPr id="12" name="TextBox 12"/>
          <p:cNvSpPr txBox="1"/>
          <p:nvPr/>
        </p:nvSpPr>
        <p:spPr>
          <a:xfrm>
            <a:off x="3798453" y="7092740"/>
            <a:ext cx="3842935" cy="1044575"/>
          </a:xfrm>
          <a:prstGeom prst="rect">
            <a:avLst/>
          </a:prstGeom>
        </p:spPr>
        <p:txBody>
          <a:bodyPr lIns="0" tIns="0" rIns="0" bIns="0" rtlCol="0" anchor="t">
            <a:spAutoFit/>
          </a:bodyPr>
          <a:lstStyle/>
          <a:p>
            <a:pPr algn="ctr">
              <a:lnSpc>
                <a:spcPts val="3999"/>
              </a:lnSpc>
            </a:pPr>
            <a:r>
              <a:rPr lang="en-US" sz="3999">
                <a:solidFill>
                  <a:srgbClr val="000000"/>
                </a:solidFill>
                <a:latin typeface="Lovelo"/>
              </a:rPr>
              <a:t>Actuator/ RelaY</a:t>
            </a:r>
          </a:p>
        </p:txBody>
      </p:sp>
      <p:sp>
        <p:nvSpPr>
          <p:cNvPr id="13" name="AutoShape 13"/>
          <p:cNvSpPr/>
          <p:nvPr/>
        </p:nvSpPr>
        <p:spPr>
          <a:xfrm rot="1011">
            <a:off x="1028700" y="6517738"/>
            <a:ext cx="16183440" cy="0"/>
          </a:xfrm>
          <a:prstGeom prst="line">
            <a:avLst/>
          </a:prstGeom>
          <a:ln w="9525" cap="flat">
            <a:solidFill>
              <a:srgbClr val="4B5D47"/>
            </a:solidFill>
            <a:prstDash val="solid"/>
            <a:headEnd type="none" w="sm" len="sm"/>
            <a:tailEnd type="none" w="sm" len="sm"/>
          </a:ln>
        </p:spPr>
      </p:sp>
      <p:sp>
        <p:nvSpPr>
          <p:cNvPr id="14" name="TextBox 14"/>
          <p:cNvSpPr txBox="1"/>
          <p:nvPr/>
        </p:nvSpPr>
        <p:spPr>
          <a:xfrm>
            <a:off x="12638678" y="5210175"/>
            <a:ext cx="3842935" cy="539750"/>
          </a:xfrm>
          <a:prstGeom prst="rect">
            <a:avLst/>
          </a:prstGeom>
        </p:spPr>
        <p:txBody>
          <a:bodyPr lIns="0" tIns="0" rIns="0" bIns="0" rtlCol="0" anchor="t">
            <a:spAutoFit/>
          </a:bodyPr>
          <a:lstStyle/>
          <a:p>
            <a:pPr algn="ctr">
              <a:lnSpc>
                <a:spcPts val="3999"/>
              </a:lnSpc>
            </a:pPr>
            <a:r>
              <a:rPr lang="en-US" sz="3999">
                <a:solidFill>
                  <a:srgbClr val="000000"/>
                </a:solidFill>
                <a:latin typeface="Lovelo"/>
              </a:rPr>
              <a:t>dEVICES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grpSp>
        <p:nvGrpSpPr>
          <p:cNvPr id="2" name="Group 2"/>
          <p:cNvGrpSpPr/>
          <p:nvPr/>
        </p:nvGrpSpPr>
        <p:grpSpPr>
          <a:xfrm>
            <a:off x="14945236" y="8239125"/>
            <a:ext cx="3774820" cy="1028700"/>
            <a:chOff x="0" y="0"/>
            <a:chExt cx="1245135" cy="339320"/>
          </a:xfrm>
        </p:grpSpPr>
        <p:sp>
          <p:nvSpPr>
            <p:cNvPr id="3" name="Freeform 3"/>
            <p:cNvSpPr/>
            <p:nvPr/>
          </p:nvSpPr>
          <p:spPr>
            <a:xfrm>
              <a:off x="0" y="0"/>
              <a:ext cx="1245135" cy="339320"/>
            </a:xfrm>
            <a:custGeom>
              <a:avLst/>
              <a:gdLst/>
              <a:ahLst/>
              <a:cxnLst/>
              <a:rect l="l" t="t" r="r" b="b"/>
              <a:pathLst>
                <a:path w="1245135" h="339320">
                  <a:moveTo>
                    <a:pt x="0" y="0"/>
                  </a:moveTo>
                  <a:lnTo>
                    <a:pt x="1245135" y="0"/>
                  </a:lnTo>
                  <a:lnTo>
                    <a:pt x="1245135" y="339320"/>
                  </a:lnTo>
                  <a:lnTo>
                    <a:pt x="0" y="339320"/>
                  </a:lnTo>
                  <a:close/>
                </a:path>
              </a:pathLst>
            </a:custGeom>
            <a:solidFill>
              <a:srgbClr val="FFE770"/>
            </a:solidFill>
          </p:spPr>
        </p:sp>
      </p:grpSp>
      <p:sp>
        <p:nvSpPr>
          <p:cNvPr id="4" name="AutoShape 4"/>
          <p:cNvSpPr/>
          <p:nvPr/>
        </p:nvSpPr>
        <p:spPr>
          <a:xfrm>
            <a:off x="-10208" y="9258300"/>
            <a:ext cx="18298208" cy="0"/>
          </a:xfrm>
          <a:prstGeom prst="line">
            <a:avLst/>
          </a:prstGeom>
          <a:ln w="9525" cap="rnd">
            <a:solidFill>
              <a:srgbClr val="FFE770"/>
            </a:solidFill>
            <a:prstDash val="solid"/>
            <a:headEnd type="none" w="sm" len="sm"/>
            <a:tailEnd type="none" w="sm" len="sm"/>
          </a:ln>
        </p:spPr>
      </p:sp>
      <p:grpSp>
        <p:nvGrpSpPr>
          <p:cNvPr id="5" name="Group 5"/>
          <p:cNvGrpSpPr/>
          <p:nvPr/>
        </p:nvGrpSpPr>
        <p:grpSpPr>
          <a:xfrm>
            <a:off x="-390908" y="-308612"/>
            <a:ext cx="6668927" cy="1337312"/>
            <a:chOff x="0" y="0"/>
            <a:chExt cx="2199765" cy="441116"/>
          </a:xfrm>
        </p:grpSpPr>
        <p:sp>
          <p:nvSpPr>
            <p:cNvPr id="6" name="Freeform 6"/>
            <p:cNvSpPr/>
            <p:nvPr/>
          </p:nvSpPr>
          <p:spPr>
            <a:xfrm>
              <a:off x="0" y="0"/>
              <a:ext cx="2199765" cy="441116"/>
            </a:xfrm>
            <a:custGeom>
              <a:avLst/>
              <a:gdLst/>
              <a:ahLst/>
              <a:cxnLst/>
              <a:rect l="l" t="t" r="r" b="b"/>
              <a:pathLst>
                <a:path w="2199765" h="441116">
                  <a:moveTo>
                    <a:pt x="0" y="0"/>
                  </a:moveTo>
                  <a:lnTo>
                    <a:pt x="2199765" y="0"/>
                  </a:lnTo>
                  <a:lnTo>
                    <a:pt x="2199765" y="441116"/>
                  </a:lnTo>
                  <a:lnTo>
                    <a:pt x="0" y="441116"/>
                  </a:lnTo>
                  <a:close/>
                </a:path>
              </a:pathLst>
            </a:custGeom>
            <a:solidFill>
              <a:srgbClr val="22524C"/>
            </a:solidFill>
          </p:spPr>
        </p:sp>
      </p:grpSp>
      <p:sp>
        <p:nvSpPr>
          <p:cNvPr id="7" name="AutoShape 7"/>
          <p:cNvSpPr/>
          <p:nvPr/>
        </p:nvSpPr>
        <p:spPr>
          <a:xfrm rot="948">
            <a:off x="6315586" y="1031081"/>
            <a:ext cx="17259301" cy="0"/>
          </a:xfrm>
          <a:prstGeom prst="line">
            <a:avLst/>
          </a:prstGeom>
          <a:ln w="9525" cap="rnd">
            <a:solidFill>
              <a:srgbClr val="22524C"/>
            </a:solidFill>
            <a:prstDash val="solid"/>
            <a:headEnd type="none" w="sm" len="sm"/>
            <a:tailEnd type="none" w="sm" len="sm"/>
          </a:ln>
        </p:spPr>
      </p:sp>
      <p:pic>
        <p:nvPicPr>
          <p:cNvPr id="8" name="Picture 8"/>
          <p:cNvPicPr>
            <a:picLocks noChangeAspect="1"/>
          </p:cNvPicPr>
          <p:nvPr/>
        </p:nvPicPr>
        <p:blipFill>
          <a:blip r:embed="rId2"/>
          <a:srcRect/>
          <a:stretch>
            <a:fillRect/>
          </a:stretch>
        </p:blipFill>
        <p:spPr>
          <a:xfrm>
            <a:off x="1047531" y="2941727"/>
            <a:ext cx="8096469" cy="5417490"/>
          </a:xfrm>
          <a:prstGeom prst="rect">
            <a:avLst/>
          </a:prstGeom>
        </p:spPr>
      </p:pic>
      <p:pic>
        <p:nvPicPr>
          <p:cNvPr id="9" name="Picture 9"/>
          <p:cNvPicPr>
            <a:picLocks noChangeAspect="1"/>
          </p:cNvPicPr>
          <p:nvPr/>
        </p:nvPicPr>
        <p:blipFill>
          <a:blip r:embed="rId3"/>
          <a:srcRect/>
          <a:stretch>
            <a:fillRect/>
          </a:stretch>
        </p:blipFill>
        <p:spPr>
          <a:xfrm>
            <a:off x="9952213" y="1626730"/>
            <a:ext cx="7307087" cy="5559740"/>
          </a:xfrm>
          <a:prstGeom prst="rect">
            <a:avLst/>
          </a:prstGeom>
        </p:spPr>
      </p:pic>
      <p:sp>
        <p:nvSpPr>
          <p:cNvPr id="10" name="TextBox 10"/>
          <p:cNvSpPr txBox="1"/>
          <p:nvPr/>
        </p:nvSpPr>
        <p:spPr>
          <a:xfrm>
            <a:off x="1028700" y="1395616"/>
            <a:ext cx="5029850" cy="1236345"/>
          </a:xfrm>
          <a:prstGeom prst="rect">
            <a:avLst/>
          </a:prstGeom>
        </p:spPr>
        <p:txBody>
          <a:bodyPr lIns="0" tIns="0" rIns="0" bIns="0" rtlCol="0" anchor="t">
            <a:spAutoFit/>
          </a:bodyPr>
          <a:lstStyle/>
          <a:p>
            <a:pPr>
              <a:lnSpc>
                <a:spcPts val="9689"/>
              </a:lnSpc>
            </a:pPr>
            <a:r>
              <a:rPr lang="en-US" sz="8499">
                <a:solidFill>
                  <a:srgbClr val="000000"/>
                </a:solidFill>
                <a:latin typeface="Cormorant Garamond Medium Bold"/>
              </a:rPr>
              <a:t>MCU/ SBC</a:t>
            </a:r>
          </a:p>
        </p:txBody>
      </p:sp>
      <p:sp>
        <p:nvSpPr>
          <p:cNvPr id="11" name="TextBox 11"/>
          <p:cNvSpPr txBox="1"/>
          <p:nvPr/>
        </p:nvSpPr>
        <p:spPr>
          <a:xfrm>
            <a:off x="1066800" y="8420100"/>
            <a:ext cx="8096469" cy="453009"/>
          </a:xfrm>
          <a:prstGeom prst="rect">
            <a:avLst/>
          </a:prstGeom>
        </p:spPr>
        <p:txBody>
          <a:bodyPr lIns="0" tIns="0" rIns="0" bIns="0" rtlCol="0" anchor="t">
            <a:spAutoFit/>
          </a:bodyPr>
          <a:lstStyle/>
          <a:p>
            <a:pPr algn="ctr">
              <a:lnSpc>
                <a:spcPts val="4000"/>
              </a:lnSpc>
              <a:spcBef>
                <a:spcPct val="0"/>
              </a:spcBef>
            </a:pPr>
            <a:r>
              <a:rPr lang="en-US" sz="2500" b="1" spc="25">
                <a:solidFill>
                  <a:srgbClr val="2E5B55"/>
                </a:solidFill>
                <a:latin typeface="Lato"/>
              </a:rPr>
              <a:t>Arduino Uno Rev3</a:t>
            </a:r>
          </a:p>
        </p:txBody>
      </p:sp>
      <p:sp>
        <p:nvSpPr>
          <p:cNvPr id="12" name="TextBox 12"/>
          <p:cNvSpPr txBox="1"/>
          <p:nvPr/>
        </p:nvSpPr>
        <p:spPr>
          <a:xfrm>
            <a:off x="9982200" y="7353300"/>
            <a:ext cx="7307087" cy="453009"/>
          </a:xfrm>
          <a:prstGeom prst="rect">
            <a:avLst/>
          </a:prstGeom>
        </p:spPr>
        <p:txBody>
          <a:bodyPr lIns="0" tIns="0" rIns="0" bIns="0" rtlCol="0" anchor="t">
            <a:spAutoFit/>
          </a:bodyPr>
          <a:lstStyle/>
          <a:p>
            <a:pPr algn="ctr">
              <a:lnSpc>
                <a:spcPts val="4000"/>
              </a:lnSpc>
              <a:spcBef>
                <a:spcPct val="0"/>
              </a:spcBef>
            </a:pPr>
            <a:r>
              <a:rPr lang="en-US" sz="2500" b="1" spc="25">
                <a:solidFill>
                  <a:srgbClr val="2E5B55"/>
                </a:solidFill>
                <a:latin typeface="Lato"/>
              </a:rPr>
              <a:t>Raspberry Pi 4 Model B</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grpSp>
        <p:nvGrpSpPr>
          <p:cNvPr id="2" name="Group 2"/>
          <p:cNvGrpSpPr/>
          <p:nvPr/>
        </p:nvGrpSpPr>
        <p:grpSpPr>
          <a:xfrm>
            <a:off x="-205741" y="-185167"/>
            <a:ext cx="1234441" cy="9443467"/>
            <a:chOff x="0" y="0"/>
            <a:chExt cx="407184" cy="3114955"/>
          </a:xfrm>
        </p:grpSpPr>
        <p:sp>
          <p:nvSpPr>
            <p:cNvPr id="3" name="Freeform 3"/>
            <p:cNvSpPr/>
            <p:nvPr/>
          </p:nvSpPr>
          <p:spPr>
            <a:xfrm>
              <a:off x="0" y="0"/>
              <a:ext cx="407184" cy="3114954"/>
            </a:xfrm>
            <a:custGeom>
              <a:avLst/>
              <a:gdLst/>
              <a:ahLst/>
              <a:cxnLst/>
              <a:rect l="l" t="t" r="r" b="b"/>
              <a:pathLst>
                <a:path w="407184" h="3114954">
                  <a:moveTo>
                    <a:pt x="0" y="0"/>
                  </a:moveTo>
                  <a:lnTo>
                    <a:pt x="407184" y="0"/>
                  </a:lnTo>
                  <a:lnTo>
                    <a:pt x="407184" y="3114954"/>
                  </a:lnTo>
                  <a:lnTo>
                    <a:pt x="0" y="3114954"/>
                  </a:lnTo>
                  <a:close/>
                </a:path>
              </a:pathLst>
            </a:custGeom>
            <a:solidFill>
              <a:srgbClr val="FFE770"/>
            </a:solidFill>
          </p:spPr>
        </p:sp>
      </p:grpSp>
      <p:sp>
        <p:nvSpPr>
          <p:cNvPr id="4" name="AutoShape 4"/>
          <p:cNvSpPr/>
          <p:nvPr/>
        </p:nvSpPr>
        <p:spPr>
          <a:xfrm>
            <a:off x="-10208" y="9258300"/>
            <a:ext cx="18298208" cy="0"/>
          </a:xfrm>
          <a:prstGeom prst="line">
            <a:avLst/>
          </a:prstGeom>
          <a:ln w="9525" cap="rnd">
            <a:solidFill>
              <a:srgbClr val="DC661F"/>
            </a:solidFill>
            <a:prstDash val="solid"/>
            <a:headEnd type="none" w="sm" len="sm"/>
            <a:tailEnd type="none" w="sm" len="sm"/>
          </a:ln>
        </p:spPr>
      </p:sp>
      <p:pic>
        <p:nvPicPr>
          <p:cNvPr id="5" name="Picture 5"/>
          <p:cNvPicPr>
            <a:picLocks noChangeAspect="1"/>
          </p:cNvPicPr>
          <p:nvPr/>
        </p:nvPicPr>
        <p:blipFill>
          <a:blip r:embed="rId2"/>
          <a:srcRect/>
          <a:stretch>
            <a:fillRect/>
          </a:stretch>
        </p:blipFill>
        <p:spPr>
          <a:xfrm>
            <a:off x="1028700" y="2996763"/>
            <a:ext cx="14270225" cy="5626120"/>
          </a:xfrm>
          <a:prstGeom prst="rect">
            <a:avLst/>
          </a:prstGeom>
        </p:spPr>
      </p:pic>
      <p:sp>
        <p:nvSpPr>
          <p:cNvPr id="6" name="TextBox 6"/>
          <p:cNvSpPr txBox="1"/>
          <p:nvPr/>
        </p:nvSpPr>
        <p:spPr>
          <a:xfrm>
            <a:off x="11216525" y="1066800"/>
            <a:ext cx="8164798" cy="3898027"/>
          </a:xfrm>
          <a:prstGeom prst="rect">
            <a:avLst/>
          </a:prstGeom>
        </p:spPr>
        <p:txBody>
          <a:bodyPr lIns="0" tIns="0" rIns="0" bIns="0" rtlCol="0" anchor="t">
            <a:spAutoFit/>
          </a:bodyPr>
          <a:lstStyle/>
          <a:p>
            <a:pPr>
              <a:lnSpc>
                <a:spcPts val="15331"/>
              </a:lnSpc>
            </a:pPr>
            <a:r>
              <a:rPr lang="en-US" sz="13104">
                <a:solidFill>
                  <a:srgbClr val="000000"/>
                </a:solidFill>
                <a:latin typeface="Cormorant Garamond Medium Bold"/>
              </a:rPr>
              <a:t>Sensor</a:t>
            </a:r>
          </a:p>
          <a:p>
            <a:pPr>
              <a:lnSpc>
                <a:spcPts val="15331"/>
              </a:lnSpc>
            </a:pPr>
            <a:endParaRPr lang="en-US" sz="13104">
              <a:solidFill>
                <a:srgbClr val="000000"/>
              </a:solidFill>
              <a:latin typeface="Cormorant Garamond Medium Bold"/>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sp>
        <p:nvSpPr>
          <p:cNvPr id="2" name="TextBox 2"/>
          <p:cNvSpPr txBox="1"/>
          <p:nvPr/>
        </p:nvSpPr>
        <p:spPr>
          <a:xfrm>
            <a:off x="1028954" y="1066800"/>
            <a:ext cx="12844042" cy="2500630"/>
          </a:xfrm>
          <a:prstGeom prst="rect">
            <a:avLst/>
          </a:prstGeom>
        </p:spPr>
        <p:txBody>
          <a:bodyPr lIns="0" tIns="0" rIns="0" bIns="0" rtlCol="0" anchor="t">
            <a:spAutoFit/>
          </a:bodyPr>
          <a:lstStyle/>
          <a:p>
            <a:pPr>
              <a:lnSpc>
                <a:spcPts val="9859"/>
              </a:lnSpc>
            </a:pPr>
            <a:r>
              <a:rPr lang="en-US" sz="8499">
                <a:solidFill>
                  <a:srgbClr val="000000"/>
                </a:solidFill>
                <a:latin typeface="Cormorant Garamond Medium Bold"/>
              </a:rPr>
              <a:t>Actuator/ Relay</a:t>
            </a:r>
          </a:p>
          <a:p>
            <a:pPr>
              <a:lnSpc>
                <a:spcPts val="9859"/>
              </a:lnSpc>
            </a:pPr>
            <a:endParaRPr lang="en-US" sz="8499">
              <a:solidFill>
                <a:srgbClr val="000000"/>
              </a:solidFill>
              <a:latin typeface="Cormorant Garamond Medium Bold"/>
            </a:endParaRPr>
          </a:p>
        </p:txBody>
      </p:sp>
      <p:grpSp>
        <p:nvGrpSpPr>
          <p:cNvPr id="3" name="Group 3"/>
          <p:cNvGrpSpPr/>
          <p:nvPr/>
        </p:nvGrpSpPr>
        <p:grpSpPr>
          <a:xfrm>
            <a:off x="1028700" y="2834521"/>
            <a:ext cx="5139316" cy="4100643"/>
            <a:chOff x="0" y="0"/>
            <a:chExt cx="6852422" cy="5467524"/>
          </a:xfrm>
        </p:grpSpPr>
        <p:pic>
          <p:nvPicPr>
            <p:cNvPr id="4" name="Picture 4"/>
            <p:cNvPicPr>
              <a:picLocks noChangeAspect="1"/>
            </p:cNvPicPr>
            <p:nvPr/>
          </p:nvPicPr>
          <p:blipFill>
            <a:blip r:embed="rId2"/>
            <a:srcRect t="3507" b="3507"/>
            <a:stretch>
              <a:fillRect/>
            </a:stretch>
          </p:blipFill>
          <p:spPr>
            <a:xfrm>
              <a:off x="0" y="0"/>
              <a:ext cx="6852422" cy="5467524"/>
            </a:xfrm>
            <a:prstGeom prst="rect">
              <a:avLst/>
            </a:prstGeom>
          </p:spPr>
        </p:pic>
      </p:grpSp>
      <p:grpSp>
        <p:nvGrpSpPr>
          <p:cNvPr id="5" name="Group 5"/>
          <p:cNvGrpSpPr/>
          <p:nvPr/>
        </p:nvGrpSpPr>
        <p:grpSpPr>
          <a:xfrm>
            <a:off x="6574342" y="2834521"/>
            <a:ext cx="5139316" cy="4100643"/>
            <a:chOff x="0" y="0"/>
            <a:chExt cx="6852422" cy="5467524"/>
          </a:xfrm>
        </p:grpSpPr>
        <p:pic>
          <p:nvPicPr>
            <p:cNvPr id="6" name="Picture 6"/>
            <p:cNvPicPr>
              <a:picLocks noChangeAspect="1"/>
            </p:cNvPicPr>
            <p:nvPr/>
          </p:nvPicPr>
          <p:blipFill>
            <a:blip r:embed="rId3"/>
            <a:srcRect t="13927" b="13927"/>
            <a:stretch>
              <a:fillRect/>
            </a:stretch>
          </p:blipFill>
          <p:spPr>
            <a:xfrm>
              <a:off x="0" y="0"/>
              <a:ext cx="6852422" cy="5467524"/>
            </a:xfrm>
            <a:prstGeom prst="rect">
              <a:avLst/>
            </a:prstGeom>
          </p:spPr>
        </p:pic>
      </p:grpSp>
      <p:grpSp>
        <p:nvGrpSpPr>
          <p:cNvPr id="7" name="Group 7"/>
          <p:cNvGrpSpPr/>
          <p:nvPr/>
        </p:nvGrpSpPr>
        <p:grpSpPr>
          <a:xfrm>
            <a:off x="12119984" y="2834521"/>
            <a:ext cx="5139316" cy="4100643"/>
            <a:chOff x="0" y="0"/>
            <a:chExt cx="6852422" cy="5467524"/>
          </a:xfrm>
        </p:grpSpPr>
        <p:pic>
          <p:nvPicPr>
            <p:cNvPr id="8" name="Picture 8"/>
            <p:cNvPicPr>
              <a:picLocks noChangeAspect="1"/>
            </p:cNvPicPr>
            <p:nvPr/>
          </p:nvPicPr>
          <p:blipFill>
            <a:blip r:embed="rId4"/>
            <a:srcRect l="748" r="748"/>
            <a:stretch>
              <a:fillRect/>
            </a:stretch>
          </p:blipFill>
          <p:spPr>
            <a:xfrm>
              <a:off x="0" y="0"/>
              <a:ext cx="6852422" cy="5467524"/>
            </a:xfrm>
            <a:prstGeom prst="rect">
              <a:avLst/>
            </a:prstGeom>
          </p:spPr>
        </p:pic>
      </p:grpSp>
      <p:grpSp>
        <p:nvGrpSpPr>
          <p:cNvPr id="9" name="Group 9"/>
          <p:cNvGrpSpPr/>
          <p:nvPr/>
        </p:nvGrpSpPr>
        <p:grpSpPr>
          <a:xfrm>
            <a:off x="12119984" y="9258300"/>
            <a:ext cx="6682370" cy="1316738"/>
            <a:chOff x="0" y="0"/>
            <a:chExt cx="2204199" cy="434330"/>
          </a:xfrm>
        </p:grpSpPr>
        <p:sp>
          <p:nvSpPr>
            <p:cNvPr id="10" name="Freeform 10"/>
            <p:cNvSpPr/>
            <p:nvPr/>
          </p:nvSpPr>
          <p:spPr>
            <a:xfrm>
              <a:off x="0" y="0"/>
              <a:ext cx="2204199" cy="434330"/>
            </a:xfrm>
            <a:custGeom>
              <a:avLst/>
              <a:gdLst/>
              <a:ahLst/>
              <a:cxnLst/>
              <a:rect l="l" t="t" r="r" b="b"/>
              <a:pathLst>
                <a:path w="2204199" h="434330">
                  <a:moveTo>
                    <a:pt x="0" y="0"/>
                  </a:moveTo>
                  <a:lnTo>
                    <a:pt x="2204199" y="0"/>
                  </a:lnTo>
                  <a:lnTo>
                    <a:pt x="2204199" y="434330"/>
                  </a:lnTo>
                  <a:lnTo>
                    <a:pt x="0" y="434330"/>
                  </a:lnTo>
                  <a:close/>
                </a:path>
              </a:pathLst>
            </a:custGeom>
            <a:solidFill>
              <a:srgbClr val="22524C"/>
            </a:solidFill>
          </p:spPr>
        </p:sp>
      </p:grpSp>
      <p:sp>
        <p:nvSpPr>
          <p:cNvPr id="11" name="AutoShape 11"/>
          <p:cNvSpPr/>
          <p:nvPr/>
        </p:nvSpPr>
        <p:spPr>
          <a:xfrm>
            <a:off x="-10208" y="9258300"/>
            <a:ext cx="18298208" cy="0"/>
          </a:xfrm>
          <a:prstGeom prst="line">
            <a:avLst/>
          </a:prstGeom>
          <a:ln w="9525" cap="rnd">
            <a:solidFill>
              <a:srgbClr val="22524C"/>
            </a:solidFill>
            <a:prstDash val="solid"/>
            <a:headEnd type="none" w="sm" len="sm"/>
            <a:tailEnd type="none" w="sm" len="sm"/>
          </a:ln>
        </p:spPr>
      </p:sp>
      <p:sp>
        <p:nvSpPr>
          <p:cNvPr id="12" name="TextBox 12"/>
          <p:cNvSpPr txBox="1"/>
          <p:nvPr/>
        </p:nvSpPr>
        <p:spPr>
          <a:xfrm>
            <a:off x="1066800" y="7200900"/>
            <a:ext cx="5139316" cy="453009"/>
          </a:xfrm>
          <a:prstGeom prst="rect">
            <a:avLst/>
          </a:prstGeom>
        </p:spPr>
        <p:txBody>
          <a:bodyPr lIns="0" tIns="0" rIns="0" bIns="0" rtlCol="0" anchor="t">
            <a:spAutoFit/>
          </a:bodyPr>
          <a:lstStyle/>
          <a:p>
            <a:pPr algn="ctr">
              <a:lnSpc>
                <a:spcPts val="4000"/>
              </a:lnSpc>
              <a:spcBef>
                <a:spcPct val="0"/>
              </a:spcBef>
            </a:pPr>
            <a:r>
              <a:rPr lang="en-US" sz="2500" spc="25">
                <a:solidFill>
                  <a:srgbClr val="2E5B55"/>
                </a:solidFill>
                <a:latin typeface="Lato"/>
              </a:rPr>
              <a:t>Động cơ Servo Actuator 360 Độ</a:t>
            </a:r>
          </a:p>
        </p:txBody>
      </p:sp>
      <p:sp>
        <p:nvSpPr>
          <p:cNvPr id="13" name="TextBox 13"/>
          <p:cNvSpPr txBox="1"/>
          <p:nvPr/>
        </p:nvSpPr>
        <p:spPr>
          <a:xfrm>
            <a:off x="6629400" y="7200900"/>
            <a:ext cx="5139316" cy="987425"/>
          </a:xfrm>
          <a:prstGeom prst="rect">
            <a:avLst/>
          </a:prstGeom>
        </p:spPr>
        <p:txBody>
          <a:bodyPr lIns="0" tIns="0" rIns="0" bIns="0" rtlCol="0" anchor="t">
            <a:spAutoFit/>
          </a:bodyPr>
          <a:lstStyle/>
          <a:p>
            <a:pPr algn="ctr">
              <a:lnSpc>
                <a:spcPts val="4000"/>
              </a:lnSpc>
              <a:spcBef>
                <a:spcPct val="0"/>
              </a:spcBef>
            </a:pPr>
            <a:r>
              <a:rPr lang="en-US" sz="2500" spc="25">
                <a:solidFill>
                  <a:srgbClr val="2E5B55"/>
                </a:solidFill>
                <a:latin typeface="Lato"/>
              </a:rPr>
              <a:t>Module Relay 24VDC 1/2 Kênh High/Low</a:t>
            </a:r>
          </a:p>
        </p:txBody>
      </p:sp>
      <p:sp>
        <p:nvSpPr>
          <p:cNvPr id="14" name="TextBox 14"/>
          <p:cNvSpPr txBox="1"/>
          <p:nvPr/>
        </p:nvSpPr>
        <p:spPr>
          <a:xfrm>
            <a:off x="12268200" y="7200900"/>
            <a:ext cx="5139316" cy="453009"/>
          </a:xfrm>
          <a:prstGeom prst="rect">
            <a:avLst/>
          </a:prstGeom>
        </p:spPr>
        <p:txBody>
          <a:bodyPr lIns="0" tIns="0" rIns="0" bIns="0" rtlCol="0" anchor="t">
            <a:spAutoFit/>
          </a:bodyPr>
          <a:lstStyle/>
          <a:p>
            <a:pPr algn="ctr">
              <a:lnSpc>
                <a:spcPts val="4000"/>
              </a:lnSpc>
              <a:spcBef>
                <a:spcPct val="0"/>
              </a:spcBef>
            </a:pPr>
            <a:r>
              <a:rPr lang="en-US" sz="2500" spc="25">
                <a:solidFill>
                  <a:srgbClr val="2E5B55"/>
                </a:solidFill>
                <a:latin typeface="Lato"/>
              </a:rPr>
              <a:t>100RPM DC BO Motor</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FED"/>
        </a:solidFill>
        <a:effectLst/>
      </p:bgPr>
    </p:bg>
    <p:spTree>
      <p:nvGrpSpPr>
        <p:cNvPr id="1" name=""/>
        <p:cNvGrpSpPr/>
        <p:nvPr/>
      </p:nvGrpSpPr>
      <p:grpSpPr>
        <a:xfrm>
          <a:off x="0" y="0"/>
          <a:ext cx="0" cy="0"/>
          <a:chOff x="0" y="0"/>
          <a:chExt cx="0" cy="0"/>
        </a:xfrm>
      </p:grpSpPr>
      <p:sp>
        <p:nvSpPr>
          <p:cNvPr id="2" name="AutoShape 2"/>
          <p:cNvSpPr/>
          <p:nvPr/>
        </p:nvSpPr>
        <p:spPr>
          <a:xfrm>
            <a:off x="-10208" y="9258300"/>
            <a:ext cx="9154208" cy="0"/>
          </a:xfrm>
          <a:prstGeom prst="line">
            <a:avLst/>
          </a:prstGeom>
          <a:ln w="9525" cap="rnd">
            <a:solidFill>
              <a:srgbClr val="DC661F"/>
            </a:solidFill>
            <a:prstDash val="solid"/>
            <a:headEnd type="none" w="sm" len="sm"/>
            <a:tailEnd type="none" w="sm" len="sm"/>
          </a:ln>
        </p:spPr>
      </p:sp>
      <p:grpSp>
        <p:nvGrpSpPr>
          <p:cNvPr id="3" name="Group 3"/>
          <p:cNvGrpSpPr/>
          <p:nvPr/>
        </p:nvGrpSpPr>
        <p:grpSpPr>
          <a:xfrm>
            <a:off x="9144000" y="9267825"/>
            <a:ext cx="8115300" cy="1234441"/>
            <a:chOff x="0" y="0"/>
            <a:chExt cx="2676855" cy="407184"/>
          </a:xfrm>
        </p:grpSpPr>
        <p:sp>
          <p:nvSpPr>
            <p:cNvPr id="4" name="Freeform 4"/>
            <p:cNvSpPr/>
            <p:nvPr/>
          </p:nvSpPr>
          <p:spPr>
            <a:xfrm>
              <a:off x="0" y="0"/>
              <a:ext cx="2676855" cy="407184"/>
            </a:xfrm>
            <a:custGeom>
              <a:avLst/>
              <a:gdLst/>
              <a:ahLst/>
              <a:cxnLst/>
              <a:rect l="l" t="t" r="r" b="b"/>
              <a:pathLst>
                <a:path w="2676855" h="407184">
                  <a:moveTo>
                    <a:pt x="0" y="0"/>
                  </a:moveTo>
                  <a:lnTo>
                    <a:pt x="2676855" y="0"/>
                  </a:lnTo>
                  <a:lnTo>
                    <a:pt x="2676855" y="407184"/>
                  </a:lnTo>
                  <a:lnTo>
                    <a:pt x="0" y="407184"/>
                  </a:lnTo>
                  <a:close/>
                </a:path>
              </a:pathLst>
            </a:custGeom>
            <a:solidFill>
              <a:srgbClr val="FFE770"/>
            </a:solidFill>
          </p:spPr>
        </p:sp>
      </p:grpSp>
      <p:pic>
        <p:nvPicPr>
          <p:cNvPr id="5" name="Picture 5"/>
          <p:cNvPicPr>
            <a:picLocks noChangeAspect="1"/>
          </p:cNvPicPr>
          <p:nvPr/>
        </p:nvPicPr>
        <p:blipFill>
          <a:blip r:embed="rId2"/>
          <a:srcRect/>
          <a:stretch>
            <a:fillRect/>
          </a:stretch>
        </p:blipFill>
        <p:spPr>
          <a:xfrm>
            <a:off x="5030752" y="1028700"/>
            <a:ext cx="8720907" cy="7082175"/>
          </a:xfrm>
          <a:prstGeom prst="rect">
            <a:avLst/>
          </a:prstGeom>
        </p:spPr>
      </p:pic>
      <p:sp>
        <p:nvSpPr>
          <p:cNvPr id="6" name="TextBox 6"/>
          <p:cNvSpPr txBox="1"/>
          <p:nvPr/>
        </p:nvSpPr>
        <p:spPr>
          <a:xfrm>
            <a:off x="5105400" y="8115300"/>
            <a:ext cx="8720907" cy="453009"/>
          </a:xfrm>
          <a:prstGeom prst="rect">
            <a:avLst/>
          </a:prstGeom>
        </p:spPr>
        <p:txBody>
          <a:bodyPr lIns="0" tIns="0" rIns="0" bIns="0" rtlCol="0" anchor="t">
            <a:spAutoFit/>
          </a:bodyPr>
          <a:lstStyle/>
          <a:p>
            <a:pPr algn="ctr">
              <a:lnSpc>
                <a:spcPts val="4000"/>
              </a:lnSpc>
              <a:spcBef>
                <a:spcPct val="0"/>
              </a:spcBef>
            </a:pPr>
            <a:r>
              <a:rPr lang="en-US" sz="2500" b="1" spc="25">
                <a:solidFill>
                  <a:srgbClr val="2E5B55"/>
                </a:solidFill>
                <a:latin typeface="Lato"/>
              </a:rPr>
              <a:t>Tổng quan về các thiết bị lắp đặt thêm actuator/relay</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989</TotalTime>
  <Words>839</Words>
  <Application>Microsoft Office PowerPoint</Application>
  <PresentationFormat>Custom</PresentationFormat>
  <Paragraphs>102</Paragraphs>
  <Slides>35</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35</vt:i4>
      </vt:variant>
    </vt:vector>
  </HeadingPairs>
  <TitlesOfParts>
    <vt:vector size="54" baseType="lpstr">
      <vt:lpstr>Public Sans</vt:lpstr>
      <vt:lpstr>Bogart Black</vt:lpstr>
      <vt:lpstr>Lato Bold</vt:lpstr>
      <vt:lpstr>Arial</vt:lpstr>
      <vt:lpstr>Sansita Extra Bold Bold</vt:lpstr>
      <vt:lpstr>Open Sans Extra Bold</vt:lpstr>
      <vt:lpstr>TT Norms ExtraBold</vt:lpstr>
      <vt:lpstr>Playfair Display Black</vt:lpstr>
      <vt:lpstr>Calibri</vt:lpstr>
      <vt:lpstr>TAN Meringue</vt:lpstr>
      <vt:lpstr>Lato</vt:lpstr>
      <vt:lpstr>Sansita Extra Bold</vt:lpstr>
      <vt:lpstr>Cormorant Garamond Medium Bold</vt:lpstr>
      <vt:lpstr>Palatino Linotype</vt:lpstr>
      <vt:lpstr>Paytone One</vt:lpstr>
      <vt:lpstr>Sigmar One</vt:lpstr>
      <vt:lpstr>Poppins Medium</vt:lpstr>
      <vt:lpstr>Lovelo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Contens</dc:title>
  <dc:creator>THAO</dc:creator>
  <cp:lastModifiedBy>Cao Nguyễn Kỳ Duyên</cp:lastModifiedBy>
  <cp:revision>24</cp:revision>
  <dcterms:created xsi:type="dcterms:W3CDTF">2006-08-16T00:00:00Z</dcterms:created>
  <dcterms:modified xsi:type="dcterms:W3CDTF">2022-10-31T14:54:36Z</dcterms:modified>
  <dc:identifier>DAFQOTjgHwE</dc:identifier>
</cp:coreProperties>
</file>